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8" r:id="rId3"/>
    <p:sldId id="288" r:id="rId4"/>
    <p:sldId id="289" r:id="rId5"/>
    <p:sldId id="290" r:id="rId6"/>
    <p:sldId id="291" r:id="rId7"/>
    <p:sldId id="292" r:id="rId8"/>
    <p:sldId id="300" r:id="rId9"/>
    <p:sldId id="293" r:id="rId10"/>
    <p:sldId id="259" r:id="rId11"/>
    <p:sldId id="295" r:id="rId12"/>
    <p:sldId id="296" r:id="rId13"/>
    <p:sldId id="298" r:id="rId14"/>
    <p:sldId id="294" r:id="rId15"/>
    <p:sldId id="299" r:id="rId16"/>
    <p:sldId id="301" r:id="rId17"/>
    <p:sldId id="303" r:id="rId18"/>
    <p:sldId id="304" r:id="rId19"/>
    <p:sldId id="261" r:id="rId20"/>
  </p:sldIdLst>
  <p:sldSz cx="9144000" cy="6858000" type="screen4x3"/>
  <p:notesSz cx="6796088" cy="9928225"/>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70" d="100"/>
          <a:sy n="70" d="100"/>
        </p:scale>
        <p:origin x="-101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44971" cy="496411"/>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49544" y="1"/>
            <a:ext cx="2944971" cy="496411"/>
          </a:xfrm>
          <a:prstGeom prst="rect">
            <a:avLst/>
          </a:prstGeom>
        </p:spPr>
        <p:txBody>
          <a:bodyPr vert="horz" lIns="91440" tIns="45720" rIns="91440" bIns="45720" rtlCol="0"/>
          <a:lstStyle>
            <a:lvl1pPr algn="r">
              <a:defRPr sz="1200"/>
            </a:lvl1pPr>
          </a:lstStyle>
          <a:p>
            <a:fld id="{E7B04EE0-7880-4BC6-A7AA-8BC4F63D3841}" type="datetimeFigureOut">
              <a:rPr lang="nl-BE" smtClean="0"/>
              <a:pPr/>
              <a:t>8/10/2014</a:t>
            </a:fld>
            <a:endParaRPr lang="nl-BE"/>
          </a:p>
        </p:txBody>
      </p:sp>
      <p:sp>
        <p:nvSpPr>
          <p:cNvPr id="4" name="Tijdelijke aanduiding voor dia-afbeelding 3"/>
          <p:cNvSpPr>
            <a:spLocks noGrp="1" noRot="1" noChangeAspect="1"/>
          </p:cNvSpPr>
          <p:nvPr>
            <p:ph type="sldImg" idx="2"/>
          </p:nvPr>
        </p:nvSpPr>
        <p:spPr>
          <a:xfrm>
            <a:off x="915988" y="744538"/>
            <a:ext cx="4964112" cy="3722687"/>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609" y="4715907"/>
            <a:ext cx="5436870" cy="4467701"/>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430092"/>
            <a:ext cx="2944971" cy="496411"/>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49544" y="9430092"/>
            <a:ext cx="2944971" cy="496411"/>
          </a:xfrm>
          <a:prstGeom prst="rect">
            <a:avLst/>
          </a:prstGeom>
        </p:spPr>
        <p:txBody>
          <a:bodyPr vert="horz" lIns="91440" tIns="45720" rIns="91440" bIns="45720" rtlCol="0" anchor="b"/>
          <a:lstStyle>
            <a:lvl1pPr algn="r">
              <a:defRPr sz="1200"/>
            </a:lvl1pPr>
          </a:lstStyle>
          <a:p>
            <a:fld id="{E9FF6C4E-C055-4BF5-8347-9BFC0AF7D334}" type="slidenum">
              <a:rPr lang="nl-BE" smtClean="0"/>
              <a:pPr/>
              <a:t>‹nr.›</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17" name="O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30" name="Tijdelijke aanduiding voor datum 29"/>
          <p:cNvSpPr>
            <a:spLocks noGrp="1"/>
          </p:cNvSpPr>
          <p:nvPr>
            <p:ph type="dt" sz="half" idx="10"/>
          </p:nvPr>
        </p:nvSpPr>
        <p:spPr/>
        <p:txBody>
          <a:bodyPr/>
          <a:lstStyle/>
          <a:p>
            <a:fld id="{683BADBA-DEFD-445B-B885-CAFF1CABCCE7}" type="datetime1">
              <a:rPr lang="nl-BE" smtClean="0"/>
              <a:pPr/>
              <a:t>8/10/2014</a:t>
            </a:fld>
            <a:endParaRPr lang="nl-BE"/>
          </a:p>
        </p:txBody>
      </p:sp>
      <p:sp>
        <p:nvSpPr>
          <p:cNvPr id="19" name="Tijdelijke aanduiding voor voettekst 18"/>
          <p:cNvSpPr>
            <a:spLocks noGrp="1"/>
          </p:cNvSpPr>
          <p:nvPr>
            <p:ph type="ftr" sz="quarter" idx="11"/>
          </p:nvPr>
        </p:nvSpPr>
        <p:spPr/>
        <p:txBody>
          <a:bodyPr/>
          <a:lstStyle/>
          <a:p>
            <a:r>
              <a:rPr lang="nl-BE" smtClean="0"/>
              <a:t>Benoit Goemans  Goemans, De Scheemaecker Advocaten (Antwerpen) </a:t>
            </a:r>
            <a:endParaRPr lang="nl-BE"/>
          </a:p>
        </p:txBody>
      </p:sp>
      <p:sp>
        <p:nvSpPr>
          <p:cNvPr id="27" name="Tijdelijke aanduiding voor dianummer 26"/>
          <p:cNvSpPr>
            <a:spLocks noGrp="1"/>
          </p:cNvSpPr>
          <p:nvPr>
            <p:ph type="sldNum" sz="quarter" idx="12"/>
          </p:nvPr>
        </p:nvSpPr>
        <p:spPr/>
        <p:txBody>
          <a:bodyPr/>
          <a:lstStyle/>
          <a:p>
            <a:fld id="{FADFE761-479D-45B7-8CA9-2A12B3529CAF}" type="slidenum">
              <a:rPr lang="nl-BE" smtClean="0"/>
              <a:pPr/>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69A79E6B-2C56-4D10-8545-BBB86F87CD99}" type="datetime1">
              <a:rPr lang="nl-BE" smtClean="0"/>
              <a:pPr/>
              <a:t>8/10/2014</a:t>
            </a:fld>
            <a:endParaRPr lang="nl-BE"/>
          </a:p>
        </p:txBody>
      </p:sp>
      <p:sp>
        <p:nvSpPr>
          <p:cNvPr id="5" name="Tijdelijke aanduiding voor voettekst 4"/>
          <p:cNvSpPr>
            <a:spLocks noGrp="1"/>
          </p:cNvSpPr>
          <p:nvPr>
            <p:ph type="ftr" sz="quarter" idx="11"/>
          </p:nvPr>
        </p:nvSpPr>
        <p:spPr/>
        <p:txBody>
          <a:bodyPr/>
          <a:lstStyle/>
          <a:p>
            <a:r>
              <a:rPr lang="nl-BE" smtClean="0"/>
              <a:t>Benoit Goemans  Goemans, De Scheemaecker Advocaten (Antwerpen) </a:t>
            </a:r>
            <a:endParaRPr lang="nl-BE"/>
          </a:p>
        </p:txBody>
      </p:sp>
      <p:sp>
        <p:nvSpPr>
          <p:cNvPr id="6" name="Tijdelijke aanduiding voor dianummer 5"/>
          <p:cNvSpPr>
            <a:spLocks noGrp="1"/>
          </p:cNvSpPr>
          <p:nvPr>
            <p:ph type="sldNum" sz="quarter" idx="12"/>
          </p:nvPr>
        </p:nvSpPr>
        <p:spPr/>
        <p:txBody>
          <a:bodyPr/>
          <a:lstStyle/>
          <a:p>
            <a:fld id="{FADFE761-479D-45B7-8CA9-2A12B3529CAF}"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914401"/>
            <a:ext cx="2057400" cy="5211763"/>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914401"/>
            <a:ext cx="6019800" cy="5211763"/>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28A47967-AC8A-4AA3-B4C1-ECB7FA041263}" type="datetime1">
              <a:rPr lang="nl-BE" smtClean="0"/>
              <a:pPr/>
              <a:t>8/10/2014</a:t>
            </a:fld>
            <a:endParaRPr lang="nl-BE"/>
          </a:p>
        </p:txBody>
      </p:sp>
      <p:sp>
        <p:nvSpPr>
          <p:cNvPr id="5" name="Tijdelijke aanduiding voor voettekst 4"/>
          <p:cNvSpPr>
            <a:spLocks noGrp="1"/>
          </p:cNvSpPr>
          <p:nvPr>
            <p:ph type="ftr" sz="quarter" idx="11"/>
          </p:nvPr>
        </p:nvSpPr>
        <p:spPr/>
        <p:txBody>
          <a:bodyPr/>
          <a:lstStyle/>
          <a:p>
            <a:r>
              <a:rPr lang="nl-BE" smtClean="0"/>
              <a:t>Benoit Goemans  Goemans, De Scheemaecker Advocaten (Antwerpen) </a:t>
            </a:r>
            <a:endParaRPr lang="nl-BE"/>
          </a:p>
        </p:txBody>
      </p:sp>
      <p:sp>
        <p:nvSpPr>
          <p:cNvPr id="6" name="Tijdelijke aanduiding voor dianummer 5"/>
          <p:cNvSpPr>
            <a:spLocks noGrp="1"/>
          </p:cNvSpPr>
          <p:nvPr>
            <p:ph type="sldNum" sz="quarter" idx="12"/>
          </p:nvPr>
        </p:nvSpPr>
        <p:spPr/>
        <p:txBody>
          <a:bodyPr/>
          <a:lstStyle/>
          <a:p>
            <a:fld id="{FADFE761-479D-45B7-8CA9-2A12B3529CAF}"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223474C4-4DC7-4461-B3C8-1C32CFD61661}" type="datetime1">
              <a:rPr lang="nl-BE" smtClean="0"/>
              <a:pPr/>
              <a:t>8/10/2014</a:t>
            </a:fld>
            <a:endParaRPr lang="nl-BE"/>
          </a:p>
        </p:txBody>
      </p:sp>
      <p:sp>
        <p:nvSpPr>
          <p:cNvPr id="5" name="Tijdelijke aanduiding voor voettekst 4"/>
          <p:cNvSpPr>
            <a:spLocks noGrp="1"/>
          </p:cNvSpPr>
          <p:nvPr>
            <p:ph type="ftr" sz="quarter" idx="11"/>
          </p:nvPr>
        </p:nvSpPr>
        <p:spPr/>
        <p:txBody>
          <a:bodyPr/>
          <a:lstStyle/>
          <a:p>
            <a:r>
              <a:rPr lang="nl-BE" smtClean="0"/>
              <a:t>Benoit Goemans  Goemans, De Scheemaecker Advocaten (Antwerpen) </a:t>
            </a:r>
            <a:endParaRPr lang="nl-BE"/>
          </a:p>
        </p:txBody>
      </p:sp>
      <p:sp>
        <p:nvSpPr>
          <p:cNvPr id="6" name="Tijdelijke aanduiding voor dianummer 5"/>
          <p:cNvSpPr>
            <a:spLocks noGrp="1"/>
          </p:cNvSpPr>
          <p:nvPr>
            <p:ph type="sldNum" sz="quarter" idx="12"/>
          </p:nvPr>
        </p:nvSpPr>
        <p:spPr/>
        <p:txBody>
          <a:bodyPr/>
          <a:lstStyle/>
          <a:p>
            <a:fld id="{FADFE761-479D-45B7-8CA9-2A12B3529CAF}" type="slidenum">
              <a:rPr lang="nl-BE" smtClean="0"/>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p>
            <a:fld id="{4D5E948F-0E07-4F74-A521-0A14E881E10E}" type="datetime1">
              <a:rPr lang="nl-BE" smtClean="0"/>
              <a:pPr/>
              <a:t>8/10/2014</a:t>
            </a:fld>
            <a:endParaRPr lang="nl-BE"/>
          </a:p>
        </p:txBody>
      </p:sp>
      <p:sp>
        <p:nvSpPr>
          <p:cNvPr id="5" name="Tijdelijke aanduiding voor voettekst 4"/>
          <p:cNvSpPr>
            <a:spLocks noGrp="1"/>
          </p:cNvSpPr>
          <p:nvPr>
            <p:ph type="ftr" sz="quarter" idx="11"/>
          </p:nvPr>
        </p:nvSpPr>
        <p:spPr/>
        <p:txBody>
          <a:bodyPr/>
          <a:lstStyle/>
          <a:p>
            <a:r>
              <a:rPr lang="nl-BE" smtClean="0"/>
              <a:t>Benoit Goemans  Goemans, De Scheemaecker Advocaten (Antwerpen) </a:t>
            </a:r>
            <a:endParaRPr lang="nl-BE"/>
          </a:p>
        </p:txBody>
      </p:sp>
      <p:sp>
        <p:nvSpPr>
          <p:cNvPr id="6" name="Tijdelijke aanduiding voor dianummer 5"/>
          <p:cNvSpPr>
            <a:spLocks noGrp="1"/>
          </p:cNvSpPr>
          <p:nvPr>
            <p:ph type="sldNum" sz="quarter" idx="12"/>
          </p:nvPr>
        </p:nvSpPr>
        <p:spPr/>
        <p:txBody>
          <a:bodyPr/>
          <a:lstStyle/>
          <a:p>
            <a:fld id="{FADFE761-479D-45B7-8CA9-2A12B3529CAF}" type="slidenum">
              <a:rPr lang="nl-BE" smtClean="0"/>
              <a:pPr/>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9A58E7E5-3633-48FC-B61E-CA530DAA554B}" type="datetime1">
              <a:rPr lang="nl-BE" smtClean="0"/>
              <a:pPr/>
              <a:t>8/10/2014</a:t>
            </a:fld>
            <a:endParaRPr lang="nl-BE"/>
          </a:p>
        </p:txBody>
      </p:sp>
      <p:sp>
        <p:nvSpPr>
          <p:cNvPr id="6" name="Tijdelijke aanduiding voor voettekst 5"/>
          <p:cNvSpPr>
            <a:spLocks noGrp="1"/>
          </p:cNvSpPr>
          <p:nvPr>
            <p:ph type="ftr" sz="quarter" idx="11"/>
          </p:nvPr>
        </p:nvSpPr>
        <p:spPr/>
        <p:txBody>
          <a:bodyPr/>
          <a:lstStyle/>
          <a:p>
            <a:r>
              <a:rPr lang="nl-BE" smtClean="0"/>
              <a:t>Benoit Goemans  Goemans, De Scheemaecker Advocaten (Antwerpen) </a:t>
            </a:r>
            <a:endParaRPr lang="nl-BE"/>
          </a:p>
        </p:txBody>
      </p:sp>
      <p:sp>
        <p:nvSpPr>
          <p:cNvPr id="7" name="Tijdelijke aanduiding voor dianummer 6"/>
          <p:cNvSpPr>
            <a:spLocks noGrp="1"/>
          </p:cNvSpPr>
          <p:nvPr>
            <p:ph type="sldNum" sz="quarter" idx="12"/>
          </p:nvPr>
        </p:nvSpPr>
        <p:spPr/>
        <p:txBody>
          <a:bodyPr/>
          <a:lstStyle/>
          <a:p>
            <a:fld id="{FADFE761-479D-45B7-8CA9-2A12B3529CAF}" type="slidenum">
              <a:rPr lang="nl-BE" smtClean="0"/>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p>
            <a:fld id="{7D67283B-038C-4E2F-8698-A4B7DF54E50C}" type="datetime1">
              <a:rPr lang="nl-BE" smtClean="0"/>
              <a:pPr/>
              <a:t>8/10/2014</a:t>
            </a:fld>
            <a:endParaRPr lang="nl-BE"/>
          </a:p>
        </p:txBody>
      </p:sp>
      <p:sp>
        <p:nvSpPr>
          <p:cNvPr id="8" name="Tijdelijke aanduiding voor voettekst 7"/>
          <p:cNvSpPr>
            <a:spLocks noGrp="1"/>
          </p:cNvSpPr>
          <p:nvPr>
            <p:ph type="ftr" sz="quarter" idx="11"/>
          </p:nvPr>
        </p:nvSpPr>
        <p:spPr/>
        <p:txBody>
          <a:bodyPr/>
          <a:lstStyle/>
          <a:p>
            <a:r>
              <a:rPr lang="nl-BE" smtClean="0"/>
              <a:t>Benoit Goemans  Goemans, De Scheemaecker Advocaten (Antwerpen) </a:t>
            </a:r>
            <a:endParaRPr lang="nl-BE"/>
          </a:p>
        </p:txBody>
      </p:sp>
      <p:sp>
        <p:nvSpPr>
          <p:cNvPr id="9" name="Tijdelijke aanduiding voor dianummer 8"/>
          <p:cNvSpPr>
            <a:spLocks noGrp="1"/>
          </p:cNvSpPr>
          <p:nvPr>
            <p:ph type="sldNum" sz="quarter" idx="12"/>
          </p:nvPr>
        </p:nvSpPr>
        <p:spPr/>
        <p:txBody>
          <a:bodyPr/>
          <a:lstStyle/>
          <a:p>
            <a:fld id="{FADFE761-479D-45B7-8CA9-2A12B3529CAF}" type="slidenum">
              <a:rPr lang="nl-BE" smtClean="0"/>
              <a:pPr/>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A540C250-F4D8-461D-9FB8-84FCFEF50D6B}" type="datetime1">
              <a:rPr lang="nl-BE" smtClean="0"/>
              <a:pPr/>
              <a:t>8/10/2014</a:t>
            </a:fld>
            <a:endParaRPr lang="nl-BE"/>
          </a:p>
        </p:txBody>
      </p:sp>
      <p:sp>
        <p:nvSpPr>
          <p:cNvPr id="4" name="Tijdelijke aanduiding voor voettekst 3"/>
          <p:cNvSpPr>
            <a:spLocks noGrp="1"/>
          </p:cNvSpPr>
          <p:nvPr>
            <p:ph type="ftr" sz="quarter" idx="11"/>
          </p:nvPr>
        </p:nvSpPr>
        <p:spPr/>
        <p:txBody>
          <a:bodyPr/>
          <a:lstStyle/>
          <a:p>
            <a:r>
              <a:rPr lang="nl-BE" smtClean="0"/>
              <a:t>Benoit Goemans  Goemans, De Scheemaecker Advocaten (Antwerpen) </a:t>
            </a:r>
            <a:endParaRPr lang="nl-BE"/>
          </a:p>
        </p:txBody>
      </p:sp>
      <p:sp>
        <p:nvSpPr>
          <p:cNvPr id="5" name="Tijdelijke aanduiding voor dianummer 4"/>
          <p:cNvSpPr>
            <a:spLocks noGrp="1"/>
          </p:cNvSpPr>
          <p:nvPr>
            <p:ph type="sldNum" sz="quarter" idx="12"/>
          </p:nvPr>
        </p:nvSpPr>
        <p:spPr/>
        <p:txBody>
          <a:bodyPr/>
          <a:lstStyle/>
          <a:p>
            <a:fld id="{FADFE761-479D-45B7-8CA9-2A12B3529CAF}" type="slidenum">
              <a:rPr lang="nl-BE" smtClean="0"/>
              <a:pPr/>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5DB603C-0954-41F6-B040-4142F24D6B70}" type="datetime1">
              <a:rPr lang="nl-BE" smtClean="0"/>
              <a:pPr/>
              <a:t>8/10/2014</a:t>
            </a:fld>
            <a:endParaRPr lang="nl-BE"/>
          </a:p>
        </p:txBody>
      </p:sp>
      <p:sp>
        <p:nvSpPr>
          <p:cNvPr id="3" name="Tijdelijke aanduiding voor voettekst 2"/>
          <p:cNvSpPr>
            <a:spLocks noGrp="1"/>
          </p:cNvSpPr>
          <p:nvPr>
            <p:ph type="ftr" sz="quarter" idx="11"/>
          </p:nvPr>
        </p:nvSpPr>
        <p:spPr/>
        <p:txBody>
          <a:bodyPr/>
          <a:lstStyle/>
          <a:p>
            <a:r>
              <a:rPr lang="nl-BE" smtClean="0"/>
              <a:t>Benoit Goemans  Goemans, De Scheemaecker Advocaten (Antwerpen) </a:t>
            </a:r>
            <a:endParaRPr lang="nl-BE"/>
          </a:p>
        </p:txBody>
      </p:sp>
      <p:sp>
        <p:nvSpPr>
          <p:cNvPr id="4" name="Tijdelijke aanduiding voor dianummer 3"/>
          <p:cNvSpPr>
            <a:spLocks noGrp="1"/>
          </p:cNvSpPr>
          <p:nvPr>
            <p:ph type="sldNum" sz="quarter" idx="12"/>
          </p:nvPr>
        </p:nvSpPr>
        <p:spPr/>
        <p:txBody>
          <a:bodyPr/>
          <a:lstStyle/>
          <a:p>
            <a:fld id="{FADFE761-479D-45B7-8CA9-2A12B3529CAF}"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905ABE3E-D336-4B2A-B385-09CA4DEC36FC}" type="datetime1">
              <a:rPr lang="nl-BE" smtClean="0"/>
              <a:pPr/>
              <a:t>8/10/2014</a:t>
            </a:fld>
            <a:endParaRPr lang="nl-BE"/>
          </a:p>
        </p:txBody>
      </p:sp>
      <p:sp>
        <p:nvSpPr>
          <p:cNvPr id="6" name="Tijdelijke aanduiding voor voettekst 5"/>
          <p:cNvSpPr>
            <a:spLocks noGrp="1"/>
          </p:cNvSpPr>
          <p:nvPr>
            <p:ph type="ftr" sz="quarter" idx="11"/>
          </p:nvPr>
        </p:nvSpPr>
        <p:spPr/>
        <p:txBody>
          <a:bodyPr/>
          <a:lstStyle/>
          <a:p>
            <a:r>
              <a:rPr lang="nl-BE" smtClean="0"/>
              <a:t>Benoit Goemans  Goemans, De Scheemaecker Advocaten (Antwerpen) </a:t>
            </a:r>
            <a:endParaRPr lang="nl-BE"/>
          </a:p>
        </p:txBody>
      </p:sp>
      <p:sp>
        <p:nvSpPr>
          <p:cNvPr id="7" name="Tijdelijke aanduiding voor dianummer 6"/>
          <p:cNvSpPr>
            <a:spLocks noGrp="1"/>
          </p:cNvSpPr>
          <p:nvPr>
            <p:ph type="sldNum" sz="quarter" idx="12"/>
          </p:nvPr>
        </p:nvSpPr>
        <p:spPr/>
        <p:txBody>
          <a:bodyPr/>
          <a:lstStyle/>
          <a:p>
            <a:fld id="{FADFE761-479D-45B7-8CA9-2A12B3529CAF}" type="slidenum">
              <a:rPr lang="nl-BE" smtClean="0"/>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hoek met één afgeknipte en afgeronde hoek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hoekige driehoe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smtClean="0"/>
              <a:t>Klik om de stijl te bewerken</a:t>
            </a:r>
            <a:endParaRPr kumimoji="0" lang="en-US"/>
          </a:p>
        </p:txBody>
      </p:sp>
      <p:sp>
        <p:nvSpPr>
          <p:cNvPr id="4" name="Tijdelijke aanduiding voor teks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5AC008DD-29F2-4A9F-8B29-FDEB3910234D}" type="datetime1">
              <a:rPr lang="nl-BE" smtClean="0"/>
              <a:pPr/>
              <a:t>8/10/2014</a:t>
            </a:fld>
            <a:endParaRPr lang="nl-BE"/>
          </a:p>
        </p:txBody>
      </p:sp>
      <p:sp>
        <p:nvSpPr>
          <p:cNvPr id="6" name="Tijdelijke aanduiding voor voettekst 5"/>
          <p:cNvSpPr>
            <a:spLocks noGrp="1"/>
          </p:cNvSpPr>
          <p:nvPr>
            <p:ph type="ftr" sz="quarter" idx="11"/>
          </p:nvPr>
        </p:nvSpPr>
        <p:spPr/>
        <p:txBody>
          <a:bodyPr/>
          <a:lstStyle/>
          <a:p>
            <a:r>
              <a:rPr lang="nl-BE" smtClean="0"/>
              <a:t>Benoit Goemans  Goemans, De Scheemaecker Advocaten (Antwerpen) </a:t>
            </a:r>
            <a:endParaRPr lang="nl-BE"/>
          </a:p>
        </p:txBody>
      </p:sp>
      <p:sp>
        <p:nvSpPr>
          <p:cNvPr id="7" name="Tijdelijke aanduiding voor dianummer 6"/>
          <p:cNvSpPr>
            <a:spLocks noGrp="1"/>
          </p:cNvSpPr>
          <p:nvPr>
            <p:ph type="sldNum" sz="quarter" idx="12"/>
          </p:nvPr>
        </p:nvSpPr>
        <p:spPr>
          <a:xfrm>
            <a:off x="8077200" y="6356350"/>
            <a:ext cx="609600" cy="365125"/>
          </a:xfrm>
        </p:spPr>
        <p:txBody>
          <a:bodyPr/>
          <a:lstStyle/>
          <a:p>
            <a:fld id="{FADFE761-479D-45B7-8CA9-2A12B3529CAF}" type="slidenum">
              <a:rPr lang="nl-BE" smtClean="0"/>
              <a:pPr/>
              <a:t>‹nr.›</a:t>
            </a:fld>
            <a:endParaRPr lang="nl-BE"/>
          </a:p>
        </p:txBody>
      </p:sp>
      <p:sp>
        <p:nvSpPr>
          <p:cNvPr id="3" name="Tijdelijke aanduiding voor afbeelding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10" name="Vrije v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rije v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rije v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rije v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jdelijke aanduiding voor titel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1B10E7-2389-47C4-913C-71484B307E97}" type="datetime1">
              <a:rPr lang="nl-BE" smtClean="0"/>
              <a:pPr/>
              <a:t>8/10/2014</a:t>
            </a:fld>
            <a:endParaRPr lang="nl-BE"/>
          </a:p>
        </p:txBody>
      </p:sp>
      <p:sp>
        <p:nvSpPr>
          <p:cNvPr id="22" name="Tijdelijke aanduiding voor voetteks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nl-BE" smtClean="0"/>
              <a:t>Benoit Goemans  Goemans, De Scheemaecker Advocaten (Antwerpen) </a:t>
            </a:r>
            <a:endParaRPr lang="nl-BE"/>
          </a:p>
        </p:txBody>
      </p:sp>
      <p:sp>
        <p:nvSpPr>
          <p:cNvPr id="18" name="Tijdelijke aanduiding voor dia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DFE761-479D-45B7-8CA9-2A12B3529CAF}" type="slidenum">
              <a:rPr lang="nl-BE" smtClean="0"/>
              <a:pPr/>
              <a:t>‹nr.›</a:t>
            </a:fld>
            <a:endParaRPr lang="nl-BE"/>
          </a:p>
        </p:txBody>
      </p:sp>
      <p:grpSp>
        <p:nvGrpSpPr>
          <p:cNvPr id="2" name="Groep 1"/>
          <p:cNvGrpSpPr/>
          <p:nvPr/>
        </p:nvGrpSpPr>
        <p:grpSpPr>
          <a:xfrm>
            <a:off x="-19017" y="202408"/>
            <a:ext cx="9180548" cy="649224"/>
            <a:chOff x="-19045" y="216550"/>
            <a:chExt cx="9180548" cy="649224"/>
          </a:xfrm>
        </p:grpSpPr>
        <p:sp>
          <p:nvSpPr>
            <p:cNvPr id="12" name="Vrije v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rije v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116632"/>
            <a:ext cx="8568952" cy="4032447"/>
          </a:xfrm>
        </p:spPr>
        <p:txBody>
          <a:bodyPr>
            <a:normAutofit fontScale="90000"/>
          </a:bodyPr>
          <a:lstStyle/>
          <a:p>
            <a:r>
              <a:rPr lang="nl-BE" dirty="0" smtClean="0"/>
              <a:t>Belgisch Nederlands Colloquium </a:t>
            </a:r>
            <a:br>
              <a:rPr lang="nl-BE" dirty="0" smtClean="0"/>
            </a:br>
            <a:r>
              <a:rPr lang="nl-BE" dirty="0" smtClean="0"/>
              <a:t>Rotterdam, 25 September 2014</a:t>
            </a:r>
            <a:br>
              <a:rPr lang="nl-BE" dirty="0" smtClean="0"/>
            </a:br>
            <a:r>
              <a:rPr lang="nl-BE" dirty="0" smtClean="0"/>
              <a:t>NVZV – BVZ</a:t>
            </a:r>
            <a:br>
              <a:rPr lang="nl-BE" dirty="0" smtClean="0"/>
            </a:br>
            <a:endParaRPr lang="nl-BE" dirty="0"/>
          </a:p>
        </p:txBody>
      </p:sp>
      <p:sp>
        <p:nvSpPr>
          <p:cNvPr id="3" name="Ondertitel 2"/>
          <p:cNvSpPr>
            <a:spLocks noGrp="1"/>
          </p:cNvSpPr>
          <p:nvPr>
            <p:ph type="subTitle" idx="1"/>
          </p:nvPr>
        </p:nvSpPr>
        <p:spPr>
          <a:xfrm>
            <a:off x="251520" y="3228536"/>
            <a:ext cx="8496944" cy="1752600"/>
          </a:xfrm>
        </p:spPr>
        <p:txBody>
          <a:bodyPr>
            <a:normAutofit/>
          </a:bodyPr>
          <a:lstStyle/>
          <a:p>
            <a:r>
              <a:rPr lang="nl-NL" sz="2800" i="1" dirty="0" smtClean="0"/>
              <a:t>De laatste ontwikkelingen op het vlak van uitvoerend beslag op zeeschepen, internationaal en in België. </a:t>
            </a:r>
          </a:p>
          <a:p>
            <a:endParaRPr lang="nl-BE" dirty="0"/>
          </a:p>
        </p:txBody>
      </p:sp>
      <p:sp>
        <p:nvSpPr>
          <p:cNvPr id="4" name="Tijdelijke aanduiding voor voettekst 3"/>
          <p:cNvSpPr>
            <a:spLocks noGrp="1"/>
          </p:cNvSpPr>
          <p:nvPr>
            <p:ph type="ftr" sz="quarter" idx="11"/>
          </p:nvPr>
        </p:nvSpPr>
        <p:spPr>
          <a:xfrm>
            <a:off x="971600" y="5373216"/>
            <a:ext cx="7416824" cy="1348259"/>
          </a:xfrm>
        </p:spPr>
        <p:txBody>
          <a:bodyPr/>
          <a:lstStyle/>
          <a:p>
            <a:pPr algn="ctr"/>
            <a:r>
              <a:rPr lang="nl-BE" sz="3200" dirty="0" smtClean="0"/>
              <a:t>Benoit Goemans </a:t>
            </a:r>
          </a:p>
          <a:p>
            <a:pPr algn="ctr"/>
            <a:r>
              <a:rPr lang="nl-BE" sz="2400" dirty="0" smtClean="0"/>
              <a:t>Goemans, De Scheemaecker Advocaten (Antwerpen) </a:t>
            </a:r>
            <a:endParaRPr lang="nl-BE"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340768"/>
          </a:xfrm>
        </p:spPr>
        <p:txBody>
          <a:bodyPr>
            <a:normAutofit fontScale="90000"/>
          </a:bodyPr>
          <a:lstStyle/>
          <a:p>
            <a:r>
              <a:rPr lang="nl-BE" sz="3200" dirty="0" smtClean="0"/>
              <a:t>Deel II</a:t>
            </a:r>
            <a:br>
              <a:rPr lang="nl-BE" sz="3200" dirty="0" smtClean="0"/>
            </a:br>
            <a:r>
              <a:rPr lang="nl-BE" sz="3200" dirty="0" smtClean="0"/>
              <a:t>Internationaal: CMI </a:t>
            </a:r>
            <a:r>
              <a:rPr lang="nl-BE" sz="3200" dirty="0" err="1" smtClean="0"/>
              <a:t>Convention</a:t>
            </a:r>
            <a:r>
              <a:rPr lang="nl-BE" sz="3200" dirty="0" smtClean="0"/>
              <a:t> </a:t>
            </a:r>
            <a:r>
              <a:rPr lang="nl-BE" sz="3200" dirty="0" err="1" smtClean="0"/>
              <a:t>on</a:t>
            </a:r>
            <a:r>
              <a:rPr lang="nl-BE" sz="3200" dirty="0" smtClean="0"/>
              <a:t> </a:t>
            </a:r>
            <a:r>
              <a:rPr lang="nl-BE" sz="3200" dirty="0" err="1" smtClean="0"/>
              <a:t>Foreign</a:t>
            </a:r>
            <a:r>
              <a:rPr lang="nl-BE" sz="3200" dirty="0" smtClean="0"/>
              <a:t> </a:t>
            </a:r>
            <a:r>
              <a:rPr lang="nl-BE" sz="3200" dirty="0" err="1" smtClean="0"/>
              <a:t>Judicial</a:t>
            </a:r>
            <a:r>
              <a:rPr lang="nl-BE" sz="3200" dirty="0" smtClean="0"/>
              <a:t> Sale of </a:t>
            </a:r>
            <a:r>
              <a:rPr lang="nl-BE" sz="3200" dirty="0" err="1" smtClean="0"/>
              <a:t>Ships</a:t>
            </a:r>
            <a:r>
              <a:rPr lang="nl-BE" sz="3200" dirty="0" smtClean="0"/>
              <a:t> , Hamburg 2014  </a:t>
            </a:r>
            <a:endParaRPr lang="nl-BE" sz="3200" dirty="0"/>
          </a:p>
        </p:txBody>
      </p:sp>
      <p:sp>
        <p:nvSpPr>
          <p:cNvPr id="3" name="Tijdelijke aanduiding voor inhoud 2"/>
          <p:cNvSpPr>
            <a:spLocks noGrp="1"/>
          </p:cNvSpPr>
          <p:nvPr>
            <p:ph idx="1"/>
          </p:nvPr>
        </p:nvSpPr>
        <p:spPr/>
        <p:txBody>
          <a:bodyPr>
            <a:normAutofit lnSpcReduction="10000"/>
          </a:bodyPr>
          <a:lstStyle/>
          <a:p>
            <a:pPr>
              <a:buNone/>
            </a:pPr>
            <a:r>
              <a:rPr lang="en-US" dirty="0" err="1" smtClean="0"/>
              <a:t>Eindpunt</a:t>
            </a:r>
            <a:r>
              <a:rPr lang="en-US" dirty="0" smtClean="0"/>
              <a:t> (of </a:t>
            </a:r>
            <a:r>
              <a:rPr lang="en-US" dirty="0" err="1" smtClean="0"/>
              <a:t>toch</a:t>
            </a:r>
            <a:r>
              <a:rPr lang="en-US" dirty="0" smtClean="0"/>
              <a:t> </a:t>
            </a:r>
            <a:r>
              <a:rPr lang="en-US" dirty="0" err="1" smtClean="0"/>
              <a:t>bijna</a:t>
            </a:r>
            <a:r>
              <a:rPr lang="en-US" dirty="0" smtClean="0"/>
              <a:t>):</a:t>
            </a:r>
            <a:endParaRPr lang="nl-BE" dirty="0" smtClean="0"/>
          </a:p>
          <a:p>
            <a:pPr>
              <a:buNone/>
            </a:pPr>
            <a:r>
              <a:rPr lang="en-US" dirty="0" smtClean="0"/>
              <a:t>	 “</a:t>
            </a:r>
            <a:r>
              <a:rPr lang="en-US" i="1" dirty="0" smtClean="0"/>
              <a:t>The CMI approves the text of the Draft International Convention on Foreign Judicial Sale of Ships and Their Recognition” (“Beijing Draft”) for submission to such appropriate inter-governmental or international organization, as the CMI Executive Council thinks appropriate, for its consideration and adoption.  The CMI Executive Council is also empowered to consider requesting a country to convene a diplomatic conference to consider and adopt the said text.</a:t>
            </a:r>
            <a:r>
              <a:rPr lang="en-US" dirty="0" smtClean="0"/>
              <a:t>”</a:t>
            </a:r>
            <a:endParaRPr lang="nl-BE" dirty="0" smtClean="0"/>
          </a:p>
          <a:p>
            <a:pPr>
              <a:buNone/>
            </a:pPr>
            <a:r>
              <a:rPr lang="en-US" dirty="0" smtClean="0"/>
              <a:t> </a:t>
            </a:r>
            <a:r>
              <a:rPr lang="nl-BE" dirty="0" smtClean="0"/>
              <a:t>(</a:t>
            </a:r>
            <a:r>
              <a:rPr lang="nl-BE" dirty="0" err="1" smtClean="0"/>
              <a:t>Assembly</a:t>
            </a:r>
            <a:r>
              <a:rPr lang="nl-BE" dirty="0" smtClean="0"/>
              <a:t> meeting Hamburg, Juni 2014)</a:t>
            </a:r>
          </a:p>
          <a:p>
            <a:pPr lvl="0">
              <a:buNone/>
            </a:pPr>
            <a:endParaRPr lang="nl-BE" dirty="0" smtClean="0"/>
          </a:p>
          <a:p>
            <a:pPr>
              <a:buNone/>
            </a:pPr>
            <a:endParaRPr lang="nl-BE" dirty="0"/>
          </a:p>
        </p:txBody>
      </p:sp>
      <p:sp>
        <p:nvSpPr>
          <p:cNvPr id="4" name="Tijdelijke aanduiding voor voettekst 3"/>
          <p:cNvSpPr>
            <a:spLocks noGrp="1"/>
          </p:cNvSpPr>
          <p:nvPr>
            <p:ph type="ftr" sz="quarter" idx="11"/>
          </p:nvPr>
        </p:nvSpPr>
        <p:spPr>
          <a:xfrm>
            <a:off x="1403648" y="6356350"/>
            <a:ext cx="5904656" cy="365125"/>
          </a:xfrm>
        </p:spPr>
        <p:txBody>
          <a:bodyPr/>
          <a:lstStyle/>
          <a:p>
            <a:pPr algn="ctr"/>
            <a:r>
              <a:rPr lang="nl-BE" dirty="0" smtClean="0"/>
              <a:t>Benoit Goemans  </a:t>
            </a:r>
          </a:p>
          <a:p>
            <a:pPr algn="ctr"/>
            <a:r>
              <a:rPr lang="nl-BE" dirty="0" smtClean="0"/>
              <a:t>Goemans, De Scheemaecker Advocaten (Antwerpen) </a:t>
            </a:r>
            <a:endParaRPr lang="nl-B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88640"/>
            <a:ext cx="9144000" cy="1484784"/>
          </a:xfrm>
        </p:spPr>
        <p:txBody>
          <a:bodyPr>
            <a:normAutofit fontScale="90000"/>
          </a:bodyPr>
          <a:lstStyle/>
          <a:p>
            <a:r>
              <a:rPr lang="nl-BE" sz="3200" dirty="0" smtClean="0"/>
              <a:t>Belgisch Nederlands Colloquium September  2014 NVZV-BVZ</a:t>
            </a:r>
            <a:br>
              <a:rPr lang="nl-BE" sz="3200" dirty="0" smtClean="0"/>
            </a:br>
            <a:r>
              <a:rPr lang="nl-BE" sz="3200" dirty="0" smtClean="0"/>
              <a:t>Uitvoerend Beslag op zeeschepen, laatste ontwikkelingen</a:t>
            </a:r>
            <a:br>
              <a:rPr lang="nl-BE" sz="3200" dirty="0" smtClean="0"/>
            </a:br>
            <a:r>
              <a:rPr lang="nl-BE" sz="3200" dirty="0" smtClean="0"/>
              <a:t>Deel II:  Internationaal</a:t>
            </a:r>
            <a:endParaRPr lang="nl-BE" sz="3200" dirty="0"/>
          </a:p>
        </p:txBody>
      </p:sp>
      <p:sp>
        <p:nvSpPr>
          <p:cNvPr id="3" name="Tijdelijke aanduiding voor inhoud 2"/>
          <p:cNvSpPr>
            <a:spLocks noGrp="1"/>
          </p:cNvSpPr>
          <p:nvPr>
            <p:ph idx="1"/>
          </p:nvPr>
        </p:nvSpPr>
        <p:spPr>
          <a:xfrm>
            <a:off x="107504" y="1613520"/>
            <a:ext cx="9036496" cy="4767808"/>
          </a:xfrm>
        </p:spPr>
        <p:txBody>
          <a:bodyPr>
            <a:normAutofit/>
          </a:bodyPr>
          <a:lstStyle/>
          <a:p>
            <a:pPr>
              <a:buNone/>
            </a:pPr>
            <a:r>
              <a:rPr lang="en-US" sz="3600" dirty="0" err="1" smtClean="0"/>
              <a:t>Problematiek</a:t>
            </a:r>
            <a:endParaRPr lang="nl-BE" sz="3600" dirty="0" smtClean="0"/>
          </a:p>
          <a:p>
            <a:pPr lvl="0">
              <a:buNone/>
            </a:pPr>
            <a:endParaRPr lang="nl-BE" sz="3600" dirty="0" smtClean="0"/>
          </a:p>
          <a:p>
            <a:pPr lvl="0">
              <a:lnSpc>
                <a:spcPct val="150000"/>
              </a:lnSpc>
              <a:buNone/>
            </a:pPr>
            <a:r>
              <a:rPr lang="nl-BE" sz="3600" dirty="0" smtClean="0"/>
              <a:t>Het schip geraakt  na gedwongen verkoop niet  </a:t>
            </a:r>
            <a:r>
              <a:rPr lang="nl-BE" sz="3600" dirty="0" err="1" smtClean="0"/>
              <a:t>gederegistreerd</a:t>
            </a:r>
            <a:r>
              <a:rPr lang="nl-BE" sz="3600" dirty="0" smtClean="0"/>
              <a:t> en geraakt daardoor niet terug geregistreerd door nieuwe eigenaar; (en er is registratieplicht)</a:t>
            </a:r>
          </a:p>
          <a:p>
            <a:pPr lvl="0">
              <a:buNone/>
            </a:pPr>
            <a:endParaRPr lang="nl-BE" dirty="0" smtClean="0"/>
          </a:p>
          <a:p>
            <a:pPr>
              <a:buNone/>
            </a:pPr>
            <a:endParaRPr lang="nl-BE" dirty="0"/>
          </a:p>
        </p:txBody>
      </p:sp>
      <p:sp>
        <p:nvSpPr>
          <p:cNvPr id="4" name="Tijdelijke aanduiding voor voettekst 3"/>
          <p:cNvSpPr>
            <a:spLocks noGrp="1"/>
          </p:cNvSpPr>
          <p:nvPr>
            <p:ph type="ftr" sz="quarter" idx="11"/>
          </p:nvPr>
        </p:nvSpPr>
        <p:spPr>
          <a:xfrm>
            <a:off x="1259632" y="6356350"/>
            <a:ext cx="5400600" cy="365125"/>
          </a:xfrm>
        </p:spPr>
        <p:txBody>
          <a:bodyPr/>
          <a:lstStyle/>
          <a:p>
            <a:pPr algn="ctr"/>
            <a:r>
              <a:rPr lang="nl-BE" dirty="0" smtClean="0"/>
              <a:t>Benoit Goemans  </a:t>
            </a:r>
          </a:p>
          <a:p>
            <a:pPr algn="ctr"/>
            <a:r>
              <a:rPr lang="nl-BE" dirty="0" smtClean="0"/>
              <a:t>Goemans, De Scheemaecker Advocaten (Antwerpen) </a:t>
            </a:r>
            <a:endParaRPr lang="nl-B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1628800"/>
          </a:xfrm>
        </p:spPr>
        <p:txBody>
          <a:bodyPr>
            <a:normAutofit fontScale="90000"/>
          </a:bodyPr>
          <a:lstStyle/>
          <a:p>
            <a:r>
              <a:rPr lang="nl-BE" sz="3200" dirty="0" smtClean="0"/>
              <a:t>Belgisch Nederlands Colloquium September  2014  NVZV-BVZ</a:t>
            </a:r>
            <a:br>
              <a:rPr lang="nl-BE" sz="3200" dirty="0" smtClean="0"/>
            </a:br>
            <a:r>
              <a:rPr lang="nl-BE" sz="3200" dirty="0" smtClean="0"/>
              <a:t>Uitvoerend Beslag op zeeschepen, laatste ontwikkelingen</a:t>
            </a:r>
            <a:br>
              <a:rPr lang="nl-BE" sz="3200" dirty="0" smtClean="0"/>
            </a:br>
            <a:r>
              <a:rPr lang="nl-BE" sz="3200" dirty="0" smtClean="0"/>
              <a:t>Deel  II : Internationaal</a:t>
            </a:r>
            <a:endParaRPr lang="nl-BE" sz="3200" dirty="0"/>
          </a:p>
        </p:txBody>
      </p:sp>
      <p:sp>
        <p:nvSpPr>
          <p:cNvPr id="3" name="Tijdelijke aanduiding voor inhoud 2"/>
          <p:cNvSpPr>
            <a:spLocks noGrp="1"/>
          </p:cNvSpPr>
          <p:nvPr>
            <p:ph idx="1"/>
          </p:nvPr>
        </p:nvSpPr>
        <p:spPr/>
        <p:txBody>
          <a:bodyPr>
            <a:normAutofit fontScale="92500"/>
          </a:bodyPr>
          <a:lstStyle/>
          <a:p>
            <a:pPr lvl="0">
              <a:buNone/>
            </a:pPr>
            <a:endParaRPr lang="nl-BE" dirty="0" smtClean="0"/>
          </a:p>
          <a:p>
            <a:pPr lvl="0">
              <a:lnSpc>
                <a:spcPct val="150000"/>
              </a:lnSpc>
              <a:buNone/>
            </a:pPr>
            <a:r>
              <a:rPr lang="nl-BE" sz="3600" dirty="0" smtClean="0"/>
              <a:t>Onvoldane schuldeisers die de gedwongen verkoop aanvechten in andere rechtsgebieden (dan de gedwongen verkoop) ten nadele van de nieuwe eigenaar</a:t>
            </a:r>
          </a:p>
          <a:p>
            <a:pPr lvl="0">
              <a:buNone/>
            </a:pPr>
            <a:endParaRPr lang="nl-BE" dirty="0" smtClean="0"/>
          </a:p>
          <a:p>
            <a:pPr>
              <a:buNone/>
            </a:pPr>
            <a:endParaRPr lang="nl-BE" dirty="0"/>
          </a:p>
        </p:txBody>
      </p:sp>
      <p:sp>
        <p:nvSpPr>
          <p:cNvPr id="4" name="Tijdelijke aanduiding voor voettekst 3"/>
          <p:cNvSpPr>
            <a:spLocks noGrp="1"/>
          </p:cNvSpPr>
          <p:nvPr>
            <p:ph type="ftr" sz="quarter" idx="11"/>
          </p:nvPr>
        </p:nvSpPr>
        <p:spPr>
          <a:xfrm>
            <a:off x="1259632" y="6356350"/>
            <a:ext cx="6696744" cy="365125"/>
          </a:xfrm>
        </p:spPr>
        <p:txBody>
          <a:bodyPr/>
          <a:lstStyle/>
          <a:p>
            <a:pPr algn="ctr"/>
            <a:r>
              <a:rPr lang="nl-BE" dirty="0" smtClean="0"/>
              <a:t>Benoit Goemans  </a:t>
            </a:r>
          </a:p>
          <a:p>
            <a:pPr algn="ctr"/>
            <a:r>
              <a:rPr lang="nl-BE" dirty="0" smtClean="0"/>
              <a:t>Goemans, De Scheemaecker Advocaten (Antwerpen) </a:t>
            </a:r>
            <a:endParaRPr lang="nl-B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1556792"/>
          </a:xfrm>
        </p:spPr>
        <p:txBody>
          <a:bodyPr>
            <a:normAutofit fontScale="90000"/>
          </a:bodyPr>
          <a:lstStyle/>
          <a:p>
            <a:r>
              <a:rPr lang="nl-BE" sz="3200" dirty="0" smtClean="0"/>
              <a:t>Belgisch Nederlands Colloquium September  2014  NVZV-BVZ</a:t>
            </a:r>
            <a:br>
              <a:rPr lang="nl-BE" sz="3200" dirty="0" smtClean="0"/>
            </a:br>
            <a:r>
              <a:rPr lang="nl-BE" sz="3200" dirty="0" smtClean="0"/>
              <a:t>Uitvoerend Beslag op zeeschepen, laatste ontwikkelingen</a:t>
            </a:r>
            <a:br>
              <a:rPr lang="nl-BE" sz="3200" dirty="0" smtClean="0"/>
            </a:br>
            <a:r>
              <a:rPr lang="nl-BE" sz="3200" dirty="0" smtClean="0"/>
              <a:t>Deel  II : Internationaal</a:t>
            </a:r>
            <a:endParaRPr lang="nl-BE" sz="3200" dirty="0"/>
          </a:p>
        </p:txBody>
      </p:sp>
      <p:sp>
        <p:nvSpPr>
          <p:cNvPr id="3" name="Tijdelijke aanduiding voor inhoud 2"/>
          <p:cNvSpPr>
            <a:spLocks noGrp="1"/>
          </p:cNvSpPr>
          <p:nvPr>
            <p:ph idx="1"/>
          </p:nvPr>
        </p:nvSpPr>
        <p:spPr>
          <a:xfrm>
            <a:off x="0" y="1412776"/>
            <a:ext cx="9144000" cy="4911824"/>
          </a:xfrm>
        </p:spPr>
        <p:txBody>
          <a:bodyPr>
            <a:normAutofit fontScale="92500"/>
          </a:bodyPr>
          <a:lstStyle/>
          <a:p>
            <a:pPr lvl="0">
              <a:lnSpc>
                <a:spcPct val="150000"/>
              </a:lnSpc>
              <a:buNone/>
            </a:pPr>
            <a:endParaRPr lang="nl-BE" dirty="0" smtClean="0"/>
          </a:p>
          <a:p>
            <a:pPr lvl="0">
              <a:lnSpc>
                <a:spcPct val="150000"/>
              </a:lnSpc>
              <a:buNone/>
            </a:pPr>
            <a:r>
              <a:rPr lang="nl-BE" sz="3900" dirty="0" smtClean="0"/>
              <a:t>Gedwongen verkoop zonder dat de hypothecaire schuldeiser er weet van had en zonder dat hij de kans heeft gehad tijdig aangifte van schuldvordering te doen</a:t>
            </a:r>
          </a:p>
          <a:p>
            <a:pPr lvl="0">
              <a:buNone/>
            </a:pPr>
            <a:endParaRPr lang="nl-BE" dirty="0" smtClean="0"/>
          </a:p>
          <a:p>
            <a:pPr>
              <a:buNone/>
            </a:pPr>
            <a:endParaRPr lang="nl-BE" dirty="0"/>
          </a:p>
        </p:txBody>
      </p:sp>
      <p:sp>
        <p:nvSpPr>
          <p:cNvPr id="4" name="Tijdelijke aanduiding voor voettekst 3"/>
          <p:cNvSpPr>
            <a:spLocks noGrp="1"/>
          </p:cNvSpPr>
          <p:nvPr>
            <p:ph type="ftr" sz="quarter" idx="11"/>
          </p:nvPr>
        </p:nvSpPr>
        <p:spPr>
          <a:xfrm>
            <a:off x="683568" y="6356350"/>
            <a:ext cx="7848872" cy="365125"/>
          </a:xfrm>
        </p:spPr>
        <p:txBody>
          <a:bodyPr/>
          <a:lstStyle/>
          <a:p>
            <a:r>
              <a:rPr lang="nl-BE" dirty="0" smtClean="0"/>
              <a:t>Benoit Goemans  </a:t>
            </a:r>
          </a:p>
          <a:p>
            <a:r>
              <a:rPr lang="nl-BE" dirty="0" smtClean="0"/>
              <a:t>Goemans, De Scheemaecker Advocaten (Antwerpen) </a:t>
            </a:r>
            <a:endParaRPr lang="nl-B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1340768"/>
          </a:xfrm>
        </p:spPr>
        <p:txBody>
          <a:bodyPr>
            <a:normAutofit fontScale="90000"/>
          </a:bodyPr>
          <a:lstStyle/>
          <a:p>
            <a:r>
              <a:rPr lang="nl-BE" sz="3200" dirty="0" smtClean="0"/>
              <a:t>Belgisch Nederlands Colloquium September  2014  NVZV-BVZ</a:t>
            </a:r>
            <a:br>
              <a:rPr lang="nl-BE" sz="3200" dirty="0" smtClean="0"/>
            </a:br>
            <a:r>
              <a:rPr lang="nl-BE" sz="3200" dirty="0" smtClean="0"/>
              <a:t>Uitvoerend Beslag op zeeschepen, laatste ontwikkelingen</a:t>
            </a:r>
            <a:br>
              <a:rPr lang="nl-BE" sz="3200" dirty="0" smtClean="0"/>
            </a:br>
            <a:r>
              <a:rPr lang="nl-BE" sz="3200" dirty="0" smtClean="0"/>
              <a:t>Deel  II : Internationaal</a:t>
            </a:r>
            <a:endParaRPr lang="nl-BE" sz="3200" dirty="0"/>
          </a:p>
        </p:txBody>
      </p:sp>
      <p:sp>
        <p:nvSpPr>
          <p:cNvPr id="3" name="Tijdelijke aanduiding voor inhoud 2"/>
          <p:cNvSpPr>
            <a:spLocks noGrp="1"/>
          </p:cNvSpPr>
          <p:nvPr>
            <p:ph idx="1"/>
          </p:nvPr>
        </p:nvSpPr>
        <p:spPr>
          <a:xfrm>
            <a:off x="457200" y="1484784"/>
            <a:ext cx="8229600" cy="4839816"/>
          </a:xfrm>
        </p:spPr>
        <p:txBody>
          <a:bodyPr>
            <a:normAutofit lnSpcReduction="10000"/>
          </a:bodyPr>
          <a:lstStyle/>
          <a:p>
            <a:pPr>
              <a:buNone/>
            </a:pPr>
            <a:r>
              <a:rPr lang="en-US" sz="3600" dirty="0" smtClean="0"/>
              <a:t>“</a:t>
            </a:r>
            <a:r>
              <a:rPr lang="en-US" sz="3600" i="1" dirty="0" smtClean="0"/>
              <a:t>The value of the [mortgage] would be drastically reduced, if, when it came to be sold by the Court there was any doubt as to whether the purchaser from the Court would get at title free of encumbrances and debts</a:t>
            </a:r>
            <a:r>
              <a:rPr lang="en-US" sz="3600" dirty="0" smtClean="0"/>
              <a:t>” </a:t>
            </a:r>
            <a:endParaRPr lang="nl-BE" sz="3600" dirty="0" smtClean="0"/>
          </a:p>
          <a:p>
            <a:pPr>
              <a:buNone/>
            </a:pPr>
            <a:r>
              <a:rPr lang="en-US" sz="3600" dirty="0" smtClean="0"/>
              <a:t> </a:t>
            </a:r>
            <a:endParaRPr lang="nl-BE" sz="3600" dirty="0" smtClean="0"/>
          </a:p>
          <a:p>
            <a:pPr>
              <a:buNone/>
            </a:pPr>
            <a:r>
              <a:rPr lang="en-US" sz="3600" dirty="0" smtClean="0"/>
              <a:t>Justice Sheen in The Cerro </a:t>
            </a:r>
            <a:r>
              <a:rPr lang="en-US" sz="3600" dirty="0" err="1" smtClean="0"/>
              <a:t>Collorado</a:t>
            </a:r>
            <a:r>
              <a:rPr lang="en-US" sz="3600" dirty="0" smtClean="0"/>
              <a:t>, (1993) 1 Lloyd’s Rep. 58</a:t>
            </a:r>
            <a:endParaRPr lang="nl-BE" sz="3600" dirty="0" smtClean="0"/>
          </a:p>
          <a:p>
            <a:pPr>
              <a:buNone/>
            </a:pPr>
            <a:endParaRPr lang="nl-BE" dirty="0" smtClean="0"/>
          </a:p>
          <a:p>
            <a:pPr lvl="0">
              <a:buNone/>
            </a:pPr>
            <a:endParaRPr lang="nl-BE" dirty="0" smtClean="0"/>
          </a:p>
          <a:p>
            <a:pPr>
              <a:buNone/>
            </a:pPr>
            <a:endParaRPr lang="nl-BE" dirty="0"/>
          </a:p>
        </p:txBody>
      </p:sp>
      <p:sp>
        <p:nvSpPr>
          <p:cNvPr id="4" name="Tijdelijke aanduiding voor voettekst 3"/>
          <p:cNvSpPr>
            <a:spLocks noGrp="1"/>
          </p:cNvSpPr>
          <p:nvPr>
            <p:ph type="ftr" sz="quarter" idx="11"/>
          </p:nvPr>
        </p:nvSpPr>
        <p:spPr/>
        <p:txBody>
          <a:bodyPr/>
          <a:lstStyle/>
          <a:p>
            <a:r>
              <a:rPr lang="nl-BE" smtClean="0"/>
              <a:t>Benoit Goemans  Goemans, De Scheemaecker Advocaten (Antwerpen) </a:t>
            </a:r>
            <a:endParaRPr lang="nl-B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1628800"/>
          </a:xfrm>
        </p:spPr>
        <p:txBody>
          <a:bodyPr>
            <a:normAutofit fontScale="90000"/>
          </a:bodyPr>
          <a:lstStyle/>
          <a:p>
            <a:r>
              <a:rPr lang="nl-BE" sz="3200" dirty="0" smtClean="0"/>
              <a:t>Belgisch Nederlands Colloquium September  2014  NVZV-BVZ</a:t>
            </a:r>
            <a:br>
              <a:rPr lang="nl-BE" sz="3200" dirty="0" smtClean="0"/>
            </a:br>
            <a:r>
              <a:rPr lang="nl-BE" sz="3200" dirty="0" smtClean="0"/>
              <a:t>Uitvoerend Beslag op zeeschepen, laatste ontwikkelingen</a:t>
            </a:r>
            <a:br>
              <a:rPr lang="nl-BE" sz="3200" dirty="0" smtClean="0"/>
            </a:br>
            <a:r>
              <a:rPr lang="nl-BE" sz="3200" dirty="0" smtClean="0"/>
              <a:t>Deel  II : Internationaal</a:t>
            </a:r>
            <a:endParaRPr lang="nl-BE" sz="3200" dirty="0"/>
          </a:p>
        </p:txBody>
      </p:sp>
      <p:sp>
        <p:nvSpPr>
          <p:cNvPr id="3" name="Tijdelijke aanduiding voor inhoud 2"/>
          <p:cNvSpPr>
            <a:spLocks noGrp="1"/>
          </p:cNvSpPr>
          <p:nvPr>
            <p:ph idx="1"/>
          </p:nvPr>
        </p:nvSpPr>
        <p:spPr>
          <a:xfrm>
            <a:off x="457200" y="1556792"/>
            <a:ext cx="8229600" cy="4767808"/>
          </a:xfrm>
        </p:spPr>
        <p:txBody>
          <a:bodyPr>
            <a:normAutofit/>
          </a:bodyPr>
          <a:lstStyle/>
          <a:p>
            <a:pPr>
              <a:buNone/>
            </a:pPr>
            <a:r>
              <a:rPr lang="en-US" sz="3600" dirty="0" err="1" smtClean="0"/>
              <a:t>Athene</a:t>
            </a:r>
            <a:r>
              <a:rPr lang="en-US" sz="3600" dirty="0" smtClean="0"/>
              <a:t> 2008 : </a:t>
            </a:r>
          </a:p>
          <a:p>
            <a:pPr>
              <a:buNone/>
            </a:pPr>
            <a:endParaRPr lang="en-US" sz="3600" dirty="0" smtClean="0"/>
          </a:p>
          <a:p>
            <a:pPr>
              <a:buNone/>
            </a:pPr>
            <a:r>
              <a:rPr lang="en-US" sz="3600" dirty="0" smtClean="0"/>
              <a:t>-</a:t>
            </a:r>
            <a:r>
              <a:rPr lang="en-US" sz="3600" dirty="0" err="1" smtClean="0"/>
              <a:t>presentatie</a:t>
            </a:r>
            <a:r>
              <a:rPr lang="en-US" sz="3600" dirty="0" smtClean="0"/>
              <a:t> </a:t>
            </a:r>
            <a:r>
              <a:rPr lang="en-US" sz="3600" dirty="0" err="1" smtClean="0"/>
              <a:t>problematiek</a:t>
            </a:r>
            <a:endParaRPr lang="en-US" sz="3600" dirty="0" smtClean="0"/>
          </a:p>
          <a:p>
            <a:pPr>
              <a:buNone/>
            </a:pPr>
            <a:r>
              <a:rPr lang="en-US" sz="3600" dirty="0" smtClean="0"/>
              <a:t>-</a:t>
            </a:r>
            <a:r>
              <a:rPr lang="en-US" sz="3600" dirty="0" err="1" smtClean="0"/>
              <a:t>oprichting</a:t>
            </a:r>
            <a:r>
              <a:rPr lang="en-US" sz="3600" dirty="0" smtClean="0"/>
              <a:t> IWG</a:t>
            </a:r>
            <a:r>
              <a:rPr lang="nl-BE" sz="3600" dirty="0" smtClean="0"/>
              <a:t> met als o</a:t>
            </a:r>
            <a:r>
              <a:rPr lang="en-US" sz="3600" dirty="0" err="1" smtClean="0"/>
              <a:t>pdracht</a:t>
            </a:r>
            <a:r>
              <a:rPr lang="en-US" sz="3600" dirty="0" smtClean="0"/>
              <a:t>: </a:t>
            </a:r>
            <a:r>
              <a:rPr lang="en-US" sz="3600" dirty="0" err="1" smtClean="0"/>
              <a:t>verdere</a:t>
            </a:r>
            <a:r>
              <a:rPr lang="en-US" sz="3600" dirty="0" smtClean="0"/>
              <a:t> </a:t>
            </a:r>
            <a:r>
              <a:rPr lang="en-US" sz="3600" dirty="0" err="1" smtClean="0"/>
              <a:t>studie</a:t>
            </a:r>
            <a:r>
              <a:rPr lang="en-US" sz="3600" dirty="0" smtClean="0"/>
              <a:t> </a:t>
            </a:r>
            <a:r>
              <a:rPr lang="en-US" sz="3600" dirty="0" err="1" smtClean="0"/>
              <a:t>problematiek</a:t>
            </a:r>
            <a:r>
              <a:rPr lang="en-US" sz="3600" dirty="0" smtClean="0"/>
              <a:t> en </a:t>
            </a:r>
            <a:r>
              <a:rPr lang="en-US" sz="3600" dirty="0" err="1" smtClean="0"/>
              <a:t>opstel</a:t>
            </a:r>
            <a:r>
              <a:rPr lang="en-US" sz="3600" dirty="0" smtClean="0"/>
              <a:t> questionnaire</a:t>
            </a:r>
          </a:p>
          <a:p>
            <a:pPr>
              <a:buNone/>
            </a:pPr>
            <a:r>
              <a:rPr lang="en-US" sz="3600" dirty="0" smtClean="0"/>
              <a:t> </a:t>
            </a:r>
            <a:endParaRPr lang="nl-BE" sz="3600" dirty="0" smtClean="0"/>
          </a:p>
        </p:txBody>
      </p:sp>
      <p:sp>
        <p:nvSpPr>
          <p:cNvPr id="4" name="Tijdelijke aanduiding voor voettekst 3"/>
          <p:cNvSpPr>
            <a:spLocks noGrp="1"/>
          </p:cNvSpPr>
          <p:nvPr>
            <p:ph type="ftr" sz="quarter" idx="11"/>
          </p:nvPr>
        </p:nvSpPr>
        <p:spPr/>
        <p:txBody>
          <a:bodyPr/>
          <a:lstStyle/>
          <a:p>
            <a:r>
              <a:rPr lang="nl-BE" smtClean="0"/>
              <a:t>Benoit Goemans  Goemans, De Scheemaecker Advocaten (Antwerpen) </a:t>
            </a:r>
            <a:endParaRPr lang="nl-B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84976" cy="1340768"/>
          </a:xfrm>
        </p:spPr>
        <p:txBody>
          <a:bodyPr>
            <a:normAutofit fontScale="90000"/>
          </a:bodyPr>
          <a:lstStyle/>
          <a:p>
            <a:r>
              <a:rPr lang="nl-BE" sz="3200" dirty="0" smtClean="0"/>
              <a:t>Belgisch Nederlands Colloquium September  2014</a:t>
            </a:r>
            <a:br>
              <a:rPr lang="nl-BE" sz="3200" dirty="0" smtClean="0"/>
            </a:br>
            <a:r>
              <a:rPr lang="nl-BE" sz="3200" dirty="0" smtClean="0"/>
              <a:t>Uitvoerend Beslag op zeeschepen, laatste ontwikkelingen</a:t>
            </a:r>
            <a:br>
              <a:rPr lang="nl-BE" sz="3200" dirty="0" smtClean="0"/>
            </a:br>
            <a:r>
              <a:rPr lang="nl-BE" sz="3200" dirty="0" smtClean="0"/>
              <a:t>Deel  II : Internationaal</a:t>
            </a:r>
            <a:endParaRPr lang="nl-BE" sz="3200" dirty="0"/>
          </a:p>
        </p:txBody>
      </p:sp>
      <p:sp>
        <p:nvSpPr>
          <p:cNvPr id="3" name="Tijdelijke aanduiding voor inhoud 2"/>
          <p:cNvSpPr>
            <a:spLocks noGrp="1"/>
          </p:cNvSpPr>
          <p:nvPr>
            <p:ph idx="1"/>
          </p:nvPr>
        </p:nvSpPr>
        <p:spPr>
          <a:xfrm>
            <a:off x="179512" y="1556792"/>
            <a:ext cx="8964488" cy="4767808"/>
          </a:xfrm>
        </p:spPr>
        <p:txBody>
          <a:bodyPr>
            <a:normAutofit fontScale="25000" lnSpcReduction="20000"/>
          </a:bodyPr>
          <a:lstStyle/>
          <a:p>
            <a:pPr>
              <a:buNone/>
            </a:pPr>
            <a:r>
              <a:rPr lang="en-US" sz="2800" dirty="0" smtClean="0"/>
              <a:t> </a:t>
            </a:r>
            <a:endParaRPr lang="nl-BE" sz="2800" dirty="0" smtClean="0"/>
          </a:p>
          <a:p>
            <a:pPr>
              <a:buNone/>
            </a:pPr>
            <a:r>
              <a:rPr lang="nl-BE" sz="12800" dirty="0" smtClean="0"/>
              <a:t>Buenos Aires 2010: </a:t>
            </a:r>
          </a:p>
          <a:p>
            <a:pPr>
              <a:buNone/>
            </a:pPr>
            <a:r>
              <a:rPr lang="nl-BE" sz="12800" dirty="0" smtClean="0"/>
              <a:t>Bespreking antwoorden op questionnaire</a:t>
            </a:r>
          </a:p>
          <a:p>
            <a:pPr>
              <a:buNone/>
            </a:pPr>
            <a:endParaRPr lang="nl-BE" sz="12800" dirty="0" smtClean="0"/>
          </a:p>
          <a:p>
            <a:pPr>
              <a:buNone/>
            </a:pPr>
            <a:r>
              <a:rPr lang="nl-BE" sz="12800" dirty="0" smtClean="0"/>
              <a:t>Opdracht aan IWG om een ontwerp op te stellen, min of meer naar het model van de NY verdrag over arbitrage: </a:t>
            </a:r>
          </a:p>
          <a:p>
            <a:pPr lvl="4"/>
            <a:r>
              <a:rPr lang="nl-BE" sz="12800" dirty="0" smtClean="0"/>
              <a:t>minimum vereisten voor de geldigheid; </a:t>
            </a:r>
          </a:p>
          <a:p>
            <a:pPr lvl="4"/>
            <a:r>
              <a:rPr lang="nl-BE" sz="12800" dirty="0" smtClean="0"/>
              <a:t>erkenning; </a:t>
            </a:r>
          </a:p>
          <a:p>
            <a:pPr lvl="4"/>
            <a:r>
              <a:rPr lang="nl-BE" sz="12800" dirty="0" smtClean="0"/>
              <a:t>limitatief opgesomde gronden voor weigering van erkenning.</a:t>
            </a:r>
          </a:p>
          <a:p>
            <a:pPr>
              <a:buNone/>
            </a:pPr>
            <a:r>
              <a:rPr lang="nl-BE" sz="12800" dirty="0" smtClean="0"/>
              <a:t> </a:t>
            </a:r>
          </a:p>
          <a:p>
            <a:pPr>
              <a:buNone/>
            </a:pPr>
            <a:r>
              <a:rPr lang="nl-BE" sz="8600" dirty="0" smtClean="0"/>
              <a:t>		</a:t>
            </a:r>
            <a:endParaRPr lang="nl-BE" sz="2800" dirty="0" smtClean="0"/>
          </a:p>
        </p:txBody>
      </p:sp>
      <p:sp>
        <p:nvSpPr>
          <p:cNvPr id="4" name="Tijdelijke aanduiding voor voettekst 3"/>
          <p:cNvSpPr>
            <a:spLocks noGrp="1"/>
          </p:cNvSpPr>
          <p:nvPr>
            <p:ph type="ftr" sz="quarter" idx="11"/>
          </p:nvPr>
        </p:nvSpPr>
        <p:spPr/>
        <p:txBody>
          <a:bodyPr/>
          <a:lstStyle/>
          <a:p>
            <a:r>
              <a:rPr lang="nl-BE" smtClean="0"/>
              <a:t>Benoit Goemans  Goemans, De Scheemaecker Advocaten (Antwerpen) </a:t>
            </a:r>
            <a:endParaRPr lang="nl-B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0"/>
            <a:ext cx="8640960" cy="1340768"/>
          </a:xfrm>
        </p:spPr>
        <p:txBody>
          <a:bodyPr>
            <a:normAutofit fontScale="90000"/>
          </a:bodyPr>
          <a:lstStyle/>
          <a:p>
            <a:r>
              <a:rPr lang="nl-BE" sz="3200" dirty="0" smtClean="0"/>
              <a:t>Belgisch Nederlands Colloquium September  2014</a:t>
            </a:r>
            <a:br>
              <a:rPr lang="nl-BE" sz="3200" dirty="0" smtClean="0"/>
            </a:br>
            <a:r>
              <a:rPr lang="nl-BE" sz="3200" dirty="0" smtClean="0"/>
              <a:t>Uitvoerend Beslag op zeeschepen, laatste ontwikkelingen</a:t>
            </a:r>
            <a:br>
              <a:rPr lang="nl-BE" sz="3200" dirty="0" smtClean="0"/>
            </a:br>
            <a:r>
              <a:rPr lang="nl-BE" sz="3200" dirty="0" smtClean="0"/>
              <a:t>Deel  II : Internationaal</a:t>
            </a:r>
            <a:endParaRPr lang="nl-BE" sz="3200" dirty="0"/>
          </a:p>
        </p:txBody>
      </p:sp>
      <p:sp>
        <p:nvSpPr>
          <p:cNvPr id="3" name="Tijdelijke aanduiding voor inhoud 2"/>
          <p:cNvSpPr>
            <a:spLocks noGrp="1"/>
          </p:cNvSpPr>
          <p:nvPr>
            <p:ph idx="1"/>
          </p:nvPr>
        </p:nvSpPr>
        <p:spPr>
          <a:xfrm>
            <a:off x="0" y="1484784"/>
            <a:ext cx="9144000" cy="4767808"/>
          </a:xfrm>
        </p:spPr>
        <p:txBody>
          <a:bodyPr>
            <a:normAutofit fontScale="25000" lnSpcReduction="20000"/>
          </a:bodyPr>
          <a:lstStyle/>
          <a:p>
            <a:pPr>
              <a:buNone/>
            </a:pPr>
            <a:r>
              <a:rPr lang="en-US" sz="2800" dirty="0" smtClean="0"/>
              <a:t> </a:t>
            </a:r>
            <a:r>
              <a:rPr lang="nl-BE" sz="11200" dirty="0" smtClean="0"/>
              <a:t>Na Buenos Aires </a:t>
            </a:r>
          </a:p>
          <a:p>
            <a:pPr>
              <a:buNone/>
            </a:pPr>
            <a:endParaRPr lang="nl-BE" sz="11200" dirty="0" smtClean="0"/>
          </a:p>
          <a:p>
            <a:pPr>
              <a:buNone/>
            </a:pPr>
            <a:r>
              <a:rPr lang="nl-BE" sz="11200" dirty="0" smtClean="0"/>
              <a:t>Redactie eerste ontwerp </a:t>
            </a:r>
          </a:p>
          <a:p>
            <a:pPr>
              <a:lnSpc>
                <a:spcPct val="170000"/>
              </a:lnSpc>
              <a:buNone/>
            </a:pPr>
            <a:r>
              <a:rPr lang="nl-BE" sz="11200" dirty="0" smtClean="0"/>
              <a:t> Gewijzigd ontwerp, visie van de IWG:</a:t>
            </a:r>
          </a:p>
          <a:p>
            <a:pPr>
              <a:lnSpc>
                <a:spcPct val="170000"/>
              </a:lnSpc>
              <a:buFontTx/>
              <a:buChar char="-"/>
            </a:pPr>
            <a:r>
              <a:rPr lang="nl-BE" sz="11200" dirty="0" smtClean="0"/>
              <a:t>In lijn met het 1993 Verdrag over voorrechten en hypotheken (bevat een bepaling over erkenning van de gedwongen verkoop);</a:t>
            </a:r>
          </a:p>
          <a:p>
            <a:pPr>
              <a:lnSpc>
                <a:spcPct val="170000"/>
              </a:lnSpc>
              <a:buFontTx/>
              <a:buChar char="-"/>
            </a:pPr>
            <a:r>
              <a:rPr lang="nl-BE" sz="11200" dirty="0" smtClean="0"/>
              <a:t>Lange termijn voor vordering tot nietigverklaring van de verkoop.</a:t>
            </a:r>
          </a:p>
          <a:p>
            <a:pPr>
              <a:buNone/>
            </a:pPr>
            <a:r>
              <a:rPr lang="nl-BE" sz="11200" dirty="0" smtClean="0"/>
              <a:t> </a:t>
            </a:r>
          </a:p>
          <a:p>
            <a:pPr>
              <a:buNone/>
            </a:pPr>
            <a:r>
              <a:rPr lang="nl-BE" sz="11200" dirty="0" smtClean="0"/>
              <a:t> </a:t>
            </a:r>
          </a:p>
        </p:txBody>
      </p:sp>
      <p:sp>
        <p:nvSpPr>
          <p:cNvPr id="4" name="Tijdelijke aanduiding voor voettekst 3"/>
          <p:cNvSpPr>
            <a:spLocks noGrp="1"/>
          </p:cNvSpPr>
          <p:nvPr>
            <p:ph type="ftr" sz="quarter" idx="11"/>
          </p:nvPr>
        </p:nvSpPr>
        <p:spPr/>
        <p:txBody>
          <a:bodyPr/>
          <a:lstStyle/>
          <a:p>
            <a:r>
              <a:rPr lang="nl-BE" smtClean="0"/>
              <a:t>Benoit Goemans  Goemans, De Scheemaecker Advocaten (Antwerpen) </a:t>
            </a:r>
            <a:endParaRPr lang="nl-B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1340768"/>
          </a:xfrm>
        </p:spPr>
        <p:txBody>
          <a:bodyPr>
            <a:normAutofit fontScale="90000"/>
          </a:bodyPr>
          <a:lstStyle/>
          <a:p>
            <a:r>
              <a:rPr lang="nl-BE" sz="3200" dirty="0" smtClean="0"/>
              <a:t>Belgisch Nederlands Colloquium September  2014 NVZV-BVZ</a:t>
            </a:r>
            <a:br>
              <a:rPr lang="nl-BE" sz="3200" dirty="0" smtClean="0"/>
            </a:br>
            <a:r>
              <a:rPr lang="nl-BE" sz="3200" dirty="0" smtClean="0"/>
              <a:t>Uitvoerend Beslag op zeeschepen, laatste ontwikkelingen</a:t>
            </a:r>
            <a:br>
              <a:rPr lang="nl-BE" sz="3200" dirty="0" smtClean="0"/>
            </a:br>
            <a:r>
              <a:rPr lang="nl-BE" sz="3200" dirty="0" smtClean="0"/>
              <a:t>Deel  II : Internationaal</a:t>
            </a:r>
            <a:endParaRPr lang="nl-BE" sz="3200" dirty="0"/>
          </a:p>
        </p:txBody>
      </p:sp>
      <p:sp>
        <p:nvSpPr>
          <p:cNvPr id="3" name="Tijdelijke aanduiding voor inhoud 2"/>
          <p:cNvSpPr>
            <a:spLocks noGrp="1"/>
          </p:cNvSpPr>
          <p:nvPr>
            <p:ph idx="1"/>
          </p:nvPr>
        </p:nvSpPr>
        <p:spPr>
          <a:xfrm>
            <a:off x="457200" y="1556792"/>
            <a:ext cx="8229600" cy="4767808"/>
          </a:xfrm>
        </p:spPr>
        <p:txBody>
          <a:bodyPr>
            <a:normAutofit/>
          </a:bodyPr>
          <a:lstStyle/>
          <a:p>
            <a:pPr>
              <a:buNone/>
            </a:pPr>
            <a:r>
              <a:rPr lang="nl-BE" sz="2800" dirty="0" smtClean="0"/>
              <a:t>Oslo 2011: bespreking eerste ontwerp in ISC</a:t>
            </a:r>
          </a:p>
          <a:p>
            <a:pPr>
              <a:buNone/>
            </a:pPr>
            <a:r>
              <a:rPr lang="nl-BE" sz="2800" dirty="0" smtClean="0"/>
              <a:t> </a:t>
            </a:r>
          </a:p>
          <a:p>
            <a:pPr>
              <a:buNone/>
            </a:pPr>
            <a:r>
              <a:rPr lang="nl-BE" sz="2800" dirty="0" smtClean="0"/>
              <a:t>Beijing 2012: “Beijing </a:t>
            </a:r>
            <a:r>
              <a:rPr lang="nl-BE" sz="2800" dirty="0" err="1" smtClean="0"/>
              <a:t>Draft</a:t>
            </a:r>
            <a:r>
              <a:rPr lang="nl-BE" sz="2800" dirty="0" smtClean="0"/>
              <a:t>”</a:t>
            </a:r>
          </a:p>
          <a:p>
            <a:pPr>
              <a:buNone/>
            </a:pPr>
            <a:endParaRPr lang="nl-BE" sz="2800" dirty="0" smtClean="0"/>
          </a:p>
          <a:p>
            <a:pPr>
              <a:buNone/>
            </a:pPr>
            <a:r>
              <a:rPr lang="nl-BE" sz="2800" dirty="0" smtClean="0"/>
              <a:t>Dublin 2013: “</a:t>
            </a:r>
            <a:r>
              <a:rPr lang="nl-BE" sz="2800" dirty="0" err="1" smtClean="0"/>
              <a:t>Revised</a:t>
            </a:r>
            <a:r>
              <a:rPr lang="nl-BE" sz="2800" dirty="0" smtClean="0"/>
              <a:t> Beijing </a:t>
            </a:r>
            <a:r>
              <a:rPr lang="nl-BE" sz="2800" dirty="0" err="1" smtClean="0"/>
              <a:t>Draft</a:t>
            </a:r>
            <a:r>
              <a:rPr lang="nl-BE" sz="2800" dirty="0" smtClean="0"/>
              <a:t>”</a:t>
            </a:r>
          </a:p>
          <a:p>
            <a:pPr>
              <a:buNone/>
            </a:pPr>
            <a:endParaRPr lang="nl-BE" sz="2800" dirty="0" smtClean="0"/>
          </a:p>
          <a:p>
            <a:pPr>
              <a:buNone/>
            </a:pPr>
            <a:r>
              <a:rPr lang="nl-BE" sz="2800" dirty="0" smtClean="0"/>
              <a:t>Hamburg 2014: Goedkeuring door Algemene Vergadering van de CMI</a:t>
            </a:r>
          </a:p>
        </p:txBody>
      </p:sp>
      <p:sp>
        <p:nvSpPr>
          <p:cNvPr id="4" name="Tijdelijke aanduiding voor voettekst 3"/>
          <p:cNvSpPr>
            <a:spLocks noGrp="1"/>
          </p:cNvSpPr>
          <p:nvPr>
            <p:ph type="ftr" sz="quarter" idx="11"/>
          </p:nvPr>
        </p:nvSpPr>
        <p:spPr/>
        <p:txBody>
          <a:bodyPr/>
          <a:lstStyle/>
          <a:p>
            <a:r>
              <a:rPr lang="nl-BE" smtClean="0"/>
              <a:t>Benoit Goemans  Goemans, De Scheemaecker Advocaten (Antwerpen) </a:t>
            </a:r>
            <a:endParaRPr lang="nl-B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1340768"/>
          </a:xfrm>
        </p:spPr>
        <p:txBody>
          <a:bodyPr>
            <a:normAutofit fontScale="90000"/>
          </a:bodyPr>
          <a:lstStyle/>
          <a:p>
            <a:r>
              <a:rPr lang="nl-BE" sz="3200" dirty="0" smtClean="0"/>
              <a:t>Belgisch Nederlands Colloquium September  2014  NVZV-BVZ</a:t>
            </a:r>
            <a:br>
              <a:rPr lang="nl-BE" sz="3200" dirty="0" smtClean="0"/>
            </a:br>
            <a:r>
              <a:rPr lang="nl-BE" sz="3200" dirty="0" smtClean="0"/>
              <a:t>Uitvoerend Beslag op zeeschepen, laatste ontwikkelingen</a:t>
            </a:r>
            <a:br>
              <a:rPr lang="nl-BE" sz="3200" dirty="0" smtClean="0"/>
            </a:br>
            <a:r>
              <a:rPr lang="nl-BE" sz="3200" dirty="0" smtClean="0"/>
              <a:t>Deel  II : Internationaal</a:t>
            </a:r>
            <a:endParaRPr lang="nl-BE" sz="3200" dirty="0"/>
          </a:p>
        </p:txBody>
      </p:sp>
      <p:sp>
        <p:nvSpPr>
          <p:cNvPr id="3" name="Tijdelijke aanduiding voor inhoud 2"/>
          <p:cNvSpPr>
            <a:spLocks noGrp="1"/>
          </p:cNvSpPr>
          <p:nvPr>
            <p:ph idx="1"/>
          </p:nvPr>
        </p:nvSpPr>
        <p:spPr>
          <a:xfrm>
            <a:off x="251520" y="1935480"/>
            <a:ext cx="8640960" cy="3941792"/>
          </a:xfrm>
        </p:spPr>
        <p:txBody>
          <a:bodyPr>
            <a:normAutofit fontScale="92500" lnSpcReduction="20000"/>
          </a:bodyPr>
          <a:lstStyle/>
          <a:p>
            <a:pPr>
              <a:buNone/>
            </a:pPr>
            <a:r>
              <a:rPr lang="fr-FR" dirty="0" err="1" smtClean="0"/>
              <a:t>Knelpunten</a:t>
            </a:r>
            <a:endParaRPr lang="fr-FR" dirty="0" smtClean="0"/>
          </a:p>
          <a:p>
            <a:pPr>
              <a:buNone/>
            </a:pPr>
            <a:endParaRPr lang="fr-FR" dirty="0" smtClean="0"/>
          </a:p>
          <a:p>
            <a:pPr>
              <a:buNone/>
            </a:pPr>
            <a:r>
              <a:rPr lang="fr-FR" dirty="0" smtClean="0"/>
              <a:t>« </a:t>
            </a:r>
            <a:r>
              <a:rPr lang="fr-FR" dirty="0" err="1" smtClean="0"/>
              <a:t>Kennisgeving</a:t>
            </a:r>
            <a:r>
              <a:rPr lang="fr-FR" dirty="0" smtClean="0"/>
              <a:t> » / </a:t>
            </a:r>
            <a:r>
              <a:rPr lang="fr-FR" dirty="0" err="1" smtClean="0"/>
              <a:t>kennis</a:t>
            </a:r>
            <a:r>
              <a:rPr lang="fr-FR" dirty="0" smtClean="0"/>
              <a:t> « </a:t>
            </a:r>
            <a:r>
              <a:rPr lang="fr-FR" dirty="0" err="1" smtClean="0"/>
              <a:t>krijgen</a:t>
            </a:r>
            <a:r>
              <a:rPr lang="fr-FR" dirty="0" smtClean="0"/>
              <a:t> »</a:t>
            </a:r>
          </a:p>
          <a:p>
            <a:pPr>
              <a:buNone/>
            </a:pPr>
            <a:endParaRPr lang="fr-FR" dirty="0" smtClean="0"/>
          </a:p>
          <a:p>
            <a:pPr>
              <a:buNone/>
            </a:pPr>
            <a:r>
              <a:rPr lang="fr-FR" dirty="0" err="1" smtClean="0"/>
              <a:t>Conflict</a:t>
            </a:r>
            <a:r>
              <a:rPr lang="fr-FR" dirty="0" smtClean="0"/>
              <a:t> met </a:t>
            </a:r>
            <a:r>
              <a:rPr lang="fr-FR" dirty="0" err="1" smtClean="0"/>
              <a:t>verdrag</a:t>
            </a:r>
            <a:r>
              <a:rPr lang="fr-FR" dirty="0" smtClean="0"/>
              <a:t>  van 1993 op </a:t>
            </a:r>
            <a:r>
              <a:rPr lang="fr-FR" dirty="0" err="1" smtClean="0"/>
              <a:t>Maritieme</a:t>
            </a:r>
            <a:r>
              <a:rPr lang="fr-FR" dirty="0" smtClean="0"/>
              <a:t> </a:t>
            </a:r>
            <a:r>
              <a:rPr lang="fr-FR" dirty="0" err="1" smtClean="0"/>
              <a:t>Voorrechten</a:t>
            </a:r>
            <a:r>
              <a:rPr lang="fr-FR" dirty="0" smtClean="0"/>
              <a:t> en </a:t>
            </a:r>
            <a:r>
              <a:rPr lang="fr-FR" dirty="0" err="1" smtClean="0"/>
              <a:t>Hypotheken</a:t>
            </a:r>
            <a:r>
              <a:rPr lang="fr-FR" dirty="0" smtClean="0"/>
              <a:t> (Genève, 6 </a:t>
            </a:r>
            <a:r>
              <a:rPr lang="fr-FR" dirty="0" err="1" smtClean="0"/>
              <a:t>mei</a:t>
            </a:r>
            <a:r>
              <a:rPr lang="fr-FR" dirty="0" smtClean="0"/>
              <a:t> 1993)</a:t>
            </a:r>
          </a:p>
          <a:p>
            <a:pPr>
              <a:buNone/>
            </a:pPr>
            <a:endParaRPr lang="fr-FR" i="1" dirty="0" smtClean="0"/>
          </a:p>
          <a:p>
            <a:pPr>
              <a:buNone/>
            </a:pPr>
            <a:r>
              <a:rPr lang="fr-FR" dirty="0" err="1" smtClean="0"/>
              <a:t>Termijn</a:t>
            </a:r>
            <a:r>
              <a:rPr lang="fr-FR" dirty="0" smtClean="0"/>
              <a:t> </a:t>
            </a:r>
            <a:r>
              <a:rPr lang="fr-FR" dirty="0" err="1" smtClean="0"/>
              <a:t>voor</a:t>
            </a:r>
            <a:r>
              <a:rPr lang="fr-FR" dirty="0" smtClean="0"/>
              <a:t> </a:t>
            </a:r>
            <a:r>
              <a:rPr lang="fr-FR" dirty="0" err="1" smtClean="0"/>
              <a:t>vordering</a:t>
            </a:r>
            <a:r>
              <a:rPr lang="fr-FR" dirty="0" smtClean="0"/>
              <a:t> </a:t>
            </a:r>
            <a:r>
              <a:rPr lang="fr-FR" dirty="0" err="1" smtClean="0"/>
              <a:t>tot</a:t>
            </a:r>
            <a:r>
              <a:rPr lang="fr-FR" dirty="0" smtClean="0"/>
              <a:t> </a:t>
            </a:r>
            <a:r>
              <a:rPr lang="fr-FR" dirty="0" err="1" smtClean="0"/>
              <a:t>nietigverklaring</a:t>
            </a:r>
            <a:r>
              <a:rPr lang="fr-FR" dirty="0" smtClean="0"/>
              <a:t> (en </a:t>
            </a:r>
            <a:r>
              <a:rPr lang="fr-FR" dirty="0" err="1" smtClean="0"/>
              <a:t>geen</a:t>
            </a:r>
            <a:r>
              <a:rPr lang="fr-FR" dirty="0" smtClean="0"/>
              <a:t> </a:t>
            </a:r>
            <a:r>
              <a:rPr lang="fr-FR" dirty="0" err="1" smtClean="0"/>
              <a:t>registratie</a:t>
            </a:r>
            <a:r>
              <a:rPr lang="fr-FR" dirty="0" smtClean="0"/>
              <a:t> </a:t>
            </a:r>
            <a:r>
              <a:rPr lang="fr-FR" dirty="0" err="1" smtClean="0"/>
              <a:t>mogelijk</a:t>
            </a:r>
            <a:r>
              <a:rPr lang="fr-FR" dirty="0" smtClean="0"/>
              <a:t> </a:t>
            </a:r>
            <a:r>
              <a:rPr lang="fr-FR" dirty="0" err="1" smtClean="0"/>
              <a:t>tijdens</a:t>
            </a:r>
            <a:r>
              <a:rPr lang="fr-FR" dirty="0" smtClean="0"/>
              <a:t> </a:t>
            </a:r>
            <a:r>
              <a:rPr lang="fr-FR" dirty="0" err="1" smtClean="0"/>
              <a:t>procedure</a:t>
            </a:r>
            <a:r>
              <a:rPr lang="fr-FR" dirty="0" smtClean="0"/>
              <a:t>)</a:t>
            </a:r>
          </a:p>
          <a:p>
            <a:pPr>
              <a:buNone/>
            </a:pPr>
            <a:endParaRPr lang="fr-FR" dirty="0" smtClean="0"/>
          </a:p>
          <a:p>
            <a:pPr>
              <a:buNone/>
            </a:pPr>
            <a:r>
              <a:rPr lang="fr-FR" dirty="0" err="1" smtClean="0"/>
              <a:t>Bevoegdheidsbepaling</a:t>
            </a:r>
            <a:r>
              <a:rPr lang="fr-FR" dirty="0" smtClean="0"/>
              <a:t> en EU </a:t>
            </a:r>
            <a:r>
              <a:rPr lang="fr-FR" dirty="0" err="1" smtClean="0"/>
              <a:t>prerogatief</a:t>
            </a:r>
            <a:endParaRPr lang="fr-FR" dirty="0" smtClean="0"/>
          </a:p>
          <a:p>
            <a:pPr>
              <a:buNone/>
            </a:pPr>
            <a:endParaRPr lang="fr-FR" i="1" dirty="0" smtClean="0"/>
          </a:p>
          <a:p>
            <a:pPr>
              <a:buNone/>
            </a:pPr>
            <a:endParaRPr lang="fr-FR" i="1" dirty="0" smtClean="0"/>
          </a:p>
        </p:txBody>
      </p:sp>
      <p:sp>
        <p:nvSpPr>
          <p:cNvPr id="4" name="Tijdelijke aanduiding voor voettekst 3"/>
          <p:cNvSpPr>
            <a:spLocks noGrp="1"/>
          </p:cNvSpPr>
          <p:nvPr>
            <p:ph type="ftr" sz="quarter" idx="11"/>
          </p:nvPr>
        </p:nvSpPr>
        <p:spPr>
          <a:xfrm>
            <a:off x="323528" y="6356350"/>
            <a:ext cx="8568952" cy="365125"/>
          </a:xfrm>
        </p:spPr>
        <p:txBody>
          <a:bodyPr/>
          <a:lstStyle/>
          <a:p>
            <a:pPr algn="ctr"/>
            <a:r>
              <a:rPr lang="nl-BE" sz="2400" dirty="0" smtClean="0"/>
              <a:t>Benoit Goemans  Goemans, De Scheemaecker Advocaten</a:t>
            </a:r>
            <a:endParaRPr lang="nl-BE"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8964488" cy="1556792"/>
          </a:xfrm>
        </p:spPr>
        <p:txBody>
          <a:bodyPr>
            <a:normAutofit fontScale="90000"/>
          </a:bodyPr>
          <a:lstStyle/>
          <a:p>
            <a:r>
              <a:rPr lang="nl-BE" sz="3200" dirty="0" smtClean="0"/>
              <a:t>Belgisch Nederlands Colloquium </a:t>
            </a:r>
            <a:r>
              <a:rPr lang="nl-BE" sz="3200" dirty="0" err="1" smtClean="0"/>
              <a:t>Sept</a:t>
            </a:r>
            <a:r>
              <a:rPr lang="nl-BE" sz="3200" dirty="0" smtClean="0"/>
              <a:t> 2014            NVZV-BVZ</a:t>
            </a:r>
            <a:br>
              <a:rPr lang="nl-BE" sz="3200" dirty="0" smtClean="0"/>
            </a:br>
            <a:r>
              <a:rPr lang="nl-BE" sz="3200" dirty="0" smtClean="0"/>
              <a:t>Uitvoerend Beslag op zeeschepen, laatste ontwikkelingen</a:t>
            </a:r>
            <a:br>
              <a:rPr lang="nl-BE" sz="3200" dirty="0" smtClean="0"/>
            </a:br>
            <a:r>
              <a:rPr lang="nl-BE" sz="3200" dirty="0" smtClean="0"/>
              <a:t>Deel  I : In België</a:t>
            </a:r>
            <a:endParaRPr lang="nl-BE" sz="3200" dirty="0"/>
          </a:p>
        </p:txBody>
      </p:sp>
      <p:sp>
        <p:nvSpPr>
          <p:cNvPr id="3" name="Tijdelijke aanduiding voor inhoud 2"/>
          <p:cNvSpPr>
            <a:spLocks noGrp="1"/>
          </p:cNvSpPr>
          <p:nvPr>
            <p:ph idx="1"/>
          </p:nvPr>
        </p:nvSpPr>
        <p:spPr>
          <a:xfrm>
            <a:off x="457200" y="1628800"/>
            <a:ext cx="8229600" cy="3888432"/>
          </a:xfrm>
        </p:spPr>
        <p:txBody>
          <a:bodyPr>
            <a:normAutofit fontScale="92500" lnSpcReduction="20000"/>
          </a:bodyPr>
          <a:lstStyle/>
          <a:p>
            <a:pPr>
              <a:buNone/>
            </a:pPr>
            <a:r>
              <a:rPr lang="nl-BE" sz="3200" dirty="0" smtClean="0"/>
              <a:t> “</a:t>
            </a:r>
            <a:r>
              <a:rPr lang="nl-BE" sz="3200" dirty="0" err="1" smtClean="0"/>
              <a:t>Pretty</a:t>
            </a:r>
            <a:r>
              <a:rPr lang="nl-BE" sz="3200" dirty="0" smtClean="0"/>
              <a:t> </a:t>
            </a:r>
            <a:r>
              <a:rPr lang="nl-BE" sz="3200" dirty="0" err="1" smtClean="0"/>
              <a:t>Flourish</a:t>
            </a:r>
            <a:r>
              <a:rPr lang="nl-BE" sz="3200" dirty="0" smtClean="0"/>
              <a:t>” </a:t>
            </a:r>
          </a:p>
          <a:p>
            <a:pPr>
              <a:buNone/>
            </a:pPr>
            <a:endParaRPr lang="nl-BE" sz="3200" dirty="0" smtClean="0"/>
          </a:p>
          <a:p>
            <a:pPr>
              <a:buNone/>
            </a:pPr>
            <a:r>
              <a:rPr lang="nl-BE" sz="3200" dirty="0" smtClean="0"/>
              <a:t>Zuid Koreaanse registratie</a:t>
            </a:r>
          </a:p>
          <a:p>
            <a:pPr>
              <a:buNone/>
            </a:pPr>
            <a:endParaRPr lang="nl-BE" sz="3200" dirty="0" smtClean="0"/>
          </a:p>
          <a:p>
            <a:pPr>
              <a:buNone/>
            </a:pPr>
            <a:r>
              <a:rPr lang="nl-BE" sz="3200" dirty="0" smtClean="0"/>
              <a:t>Zuid Koreaanse eigenares</a:t>
            </a:r>
          </a:p>
          <a:p>
            <a:pPr>
              <a:buNone/>
            </a:pPr>
            <a:endParaRPr lang="nl-BE" sz="3200" dirty="0" smtClean="0"/>
          </a:p>
          <a:p>
            <a:pPr>
              <a:buNone/>
            </a:pPr>
            <a:r>
              <a:rPr lang="nl-BE" sz="3200" dirty="0" smtClean="0"/>
              <a:t>Eigenares in insolventieprocedure </a:t>
            </a:r>
          </a:p>
          <a:p>
            <a:pPr>
              <a:buNone/>
            </a:pPr>
            <a:r>
              <a:rPr lang="nl-BE" sz="3200" dirty="0" smtClean="0"/>
              <a:t>(“</a:t>
            </a:r>
            <a:r>
              <a:rPr lang="nl-BE" sz="3200" dirty="0" err="1" smtClean="0"/>
              <a:t>Protection</a:t>
            </a:r>
            <a:r>
              <a:rPr lang="nl-BE" sz="3200" dirty="0" smtClean="0"/>
              <a:t> Order”) </a:t>
            </a:r>
            <a:r>
              <a:rPr lang="nl-BE" sz="3200" dirty="0" err="1" smtClean="0"/>
              <a:t>Seoul</a:t>
            </a:r>
            <a:r>
              <a:rPr lang="nl-BE" sz="3200" dirty="0" smtClean="0"/>
              <a:t> Districtsrechtbank</a:t>
            </a:r>
          </a:p>
          <a:p>
            <a:pPr>
              <a:buNone/>
            </a:pPr>
            <a:endParaRPr lang="nl-BE" dirty="0"/>
          </a:p>
        </p:txBody>
      </p:sp>
      <p:sp>
        <p:nvSpPr>
          <p:cNvPr id="5" name="Tijdelijke aanduiding voor voettekst 4"/>
          <p:cNvSpPr>
            <a:spLocks noGrp="1"/>
          </p:cNvSpPr>
          <p:nvPr>
            <p:ph type="ftr" sz="quarter" idx="11"/>
          </p:nvPr>
        </p:nvSpPr>
        <p:spPr>
          <a:xfrm>
            <a:off x="539552" y="5733256"/>
            <a:ext cx="8424936" cy="988219"/>
          </a:xfrm>
        </p:spPr>
        <p:txBody>
          <a:bodyPr/>
          <a:lstStyle/>
          <a:p>
            <a:pPr algn="ctr"/>
            <a:r>
              <a:rPr lang="nl-BE" sz="2800" dirty="0" smtClean="0"/>
              <a:t>Benoit Goemans  </a:t>
            </a:r>
          </a:p>
          <a:p>
            <a:pPr algn="ctr"/>
            <a:r>
              <a:rPr lang="nl-BE" sz="2800" dirty="0" smtClean="0"/>
              <a:t>Goemans, De Scheemaecker Advocaten (Antwerpen) </a:t>
            </a:r>
            <a:endParaRPr lang="nl-B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16632"/>
            <a:ext cx="8820472" cy="1584176"/>
          </a:xfrm>
        </p:spPr>
        <p:txBody>
          <a:bodyPr>
            <a:normAutofit fontScale="90000"/>
          </a:bodyPr>
          <a:lstStyle/>
          <a:p>
            <a:r>
              <a:rPr lang="nl-BE" sz="3200" dirty="0" smtClean="0"/>
              <a:t>Belgisch Nederlands Colloquium </a:t>
            </a:r>
            <a:r>
              <a:rPr lang="nl-BE" sz="3200" dirty="0" err="1" smtClean="0"/>
              <a:t>Sept</a:t>
            </a:r>
            <a:r>
              <a:rPr lang="nl-BE" sz="3200" dirty="0" smtClean="0"/>
              <a:t> 2014         NVZV-BVZ</a:t>
            </a:r>
            <a:br>
              <a:rPr lang="nl-BE" sz="3200" dirty="0" smtClean="0"/>
            </a:br>
            <a:r>
              <a:rPr lang="nl-BE" sz="3200" dirty="0" smtClean="0"/>
              <a:t>Uitvoerend Beslag op zeeschepen, laatste ontwikkelingen</a:t>
            </a:r>
            <a:br>
              <a:rPr lang="nl-BE" sz="3200" dirty="0" smtClean="0"/>
            </a:br>
            <a:r>
              <a:rPr lang="nl-BE" sz="3200" dirty="0" smtClean="0"/>
              <a:t>Deel  I : In België</a:t>
            </a:r>
            <a:endParaRPr lang="nl-BE" sz="3200" dirty="0"/>
          </a:p>
        </p:txBody>
      </p:sp>
      <p:sp>
        <p:nvSpPr>
          <p:cNvPr id="3" name="Tijdelijke aanduiding voor inhoud 2"/>
          <p:cNvSpPr>
            <a:spLocks noGrp="1"/>
          </p:cNvSpPr>
          <p:nvPr>
            <p:ph idx="1"/>
          </p:nvPr>
        </p:nvSpPr>
        <p:spPr>
          <a:xfrm>
            <a:off x="457200" y="1628800"/>
            <a:ext cx="8229600" cy="4176464"/>
          </a:xfrm>
        </p:spPr>
        <p:txBody>
          <a:bodyPr>
            <a:normAutofit/>
          </a:bodyPr>
          <a:lstStyle/>
          <a:p>
            <a:r>
              <a:rPr lang="nl-BE" sz="3600" dirty="0" smtClean="0"/>
              <a:t>“</a:t>
            </a:r>
            <a:r>
              <a:rPr lang="nl-BE" sz="3600" dirty="0" err="1" smtClean="0"/>
              <a:t>Pretty</a:t>
            </a:r>
            <a:r>
              <a:rPr lang="nl-BE" sz="3600" dirty="0" smtClean="0"/>
              <a:t> </a:t>
            </a:r>
            <a:r>
              <a:rPr lang="nl-BE" sz="3600" dirty="0" err="1" smtClean="0"/>
              <a:t>Flourish</a:t>
            </a:r>
            <a:r>
              <a:rPr lang="nl-BE" sz="3600" dirty="0" smtClean="0"/>
              <a:t>” onder bewarend beslag in de haven van Gent</a:t>
            </a:r>
          </a:p>
          <a:p>
            <a:pPr>
              <a:buNone/>
            </a:pPr>
            <a:endParaRPr lang="nl-BE" sz="3600" dirty="0" smtClean="0"/>
          </a:p>
          <a:p>
            <a:r>
              <a:rPr lang="nl-BE" sz="3600" dirty="0" smtClean="0"/>
              <a:t>Eigenares van de “</a:t>
            </a:r>
            <a:r>
              <a:rPr lang="nl-BE" sz="3600" dirty="0" err="1" smtClean="0"/>
              <a:t>Pretty</a:t>
            </a:r>
            <a:r>
              <a:rPr lang="nl-BE" sz="3600" dirty="0" smtClean="0"/>
              <a:t> </a:t>
            </a:r>
            <a:r>
              <a:rPr lang="nl-BE" sz="3600" dirty="0" err="1" smtClean="0"/>
              <a:t>Flourish</a:t>
            </a:r>
            <a:r>
              <a:rPr lang="nl-BE" sz="3600" dirty="0" smtClean="0"/>
              <a:t>” betwist de geldigheid van het bewarend beslag</a:t>
            </a:r>
          </a:p>
          <a:p>
            <a:pPr>
              <a:buNone/>
            </a:pPr>
            <a:endParaRPr lang="nl-BE" sz="3600" dirty="0"/>
          </a:p>
        </p:txBody>
      </p:sp>
      <p:sp>
        <p:nvSpPr>
          <p:cNvPr id="4" name="Tijdelijke aanduiding voor voettekst 3"/>
          <p:cNvSpPr>
            <a:spLocks noGrp="1"/>
          </p:cNvSpPr>
          <p:nvPr>
            <p:ph type="ftr" sz="quarter" idx="11"/>
          </p:nvPr>
        </p:nvSpPr>
        <p:spPr>
          <a:xfrm>
            <a:off x="323528" y="6021288"/>
            <a:ext cx="8640960" cy="700187"/>
          </a:xfrm>
        </p:spPr>
        <p:txBody>
          <a:bodyPr/>
          <a:lstStyle/>
          <a:p>
            <a:pPr algn="ctr"/>
            <a:r>
              <a:rPr lang="nl-BE" sz="3200" dirty="0" smtClean="0"/>
              <a:t>Benoit Goemans  </a:t>
            </a:r>
          </a:p>
          <a:p>
            <a:pPr algn="ctr"/>
            <a:r>
              <a:rPr lang="nl-BE" sz="2400" dirty="0" smtClean="0"/>
              <a:t>Goemans, De Scheemaecker Advocaten (Antwerpen) </a:t>
            </a:r>
            <a:endParaRPr lang="nl-BE"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476672"/>
            <a:ext cx="8892480" cy="1296144"/>
          </a:xfrm>
        </p:spPr>
        <p:txBody>
          <a:bodyPr>
            <a:normAutofit fontScale="90000"/>
          </a:bodyPr>
          <a:lstStyle/>
          <a:p>
            <a:r>
              <a:rPr lang="nl-BE" sz="3200" dirty="0" smtClean="0"/>
              <a:t>Belgisch Nederlands Colloquium </a:t>
            </a:r>
            <a:r>
              <a:rPr lang="nl-BE" sz="3200" dirty="0" err="1" smtClean="0"/>
              <a:t>Sept</a:t>
            </a:r>
            <a:r>
              <a:rPr lang="nl-BE" sz="3200" dirty="0" smtClean="0"/>
              <a:t> 2014          NVZV-BVZ</a:t>
            </a:r>
            <a:br>
              <a:rPr lang="nl-BE" sz="3200" dirty="0" smtClean="0"/>
            </a:br>
            <a:r>
              <a:rPr lang="nl-BE" sz="3200" dirty="0" smtClean="0"/>
              <a:t>Uitvoerend Beslag op zeeschepen, laatste ontwikkelingen</a:t>
            </a:r>
            <a:br>
              <a:rPr lang="nl-BE" sz="3200" dirty="0" smtClean="0"/>
            </a:br>
            <a:r>
              <a:rPr lang="nl-BE" sz="3200" dirty="0" smtClean="0"/>
              <a:t>Deel  I : In België</a:t>
            </a:r>
            <a:endParaRPr lang="nl-BE" sz="3200" dirty="0"/>
          </a:p>
        </p:txBody>
      </p:sp>
      <p:sp>
        <p:nvSpPr>
          <p:cNvPr id="3" name="Tijdelijke aanduiding voor inhoud 2"/>
          <p:cNvSpPr>
            <a:spLocks noGrp="1"/>
          </p:cNvSpPr>
          <p:nvPr>
            <p:ph idx="1"/>
          </p:nvPr>
        </p:nvSpPr>
        <p:spPr>
          <a:xfrm>
            <a:off x="457200" y="1988840"/>
            <a:ext cx="8229600" cy="4176464"/>
          </a:xfrm>
        </p:spPr>
        <p:txBody>
          <a:bodyPr>
            <a:normAutofit fontScale="92500" lnSpcReduction="20000"/>
          </a:bodyPr>
          <a:lstStyle/>
          <a:p>
            <a:pPr>
              <a:buNone/>
            </a:pPr>
            <a:r>
              <a:rPr lang="nl-BE" sz="3600" dirty="0" smtClean="0"/>
              <a:t>Redenen voor het aanvechten van het bewarend beslag: </a:t>
            </a:r>
          </a:p>
          <a:p>
            <a:pPr>
              <a:buNone/>
            </a:pPr>
            <a:endParaRPr lang="nl-BE" sz="3600" dirty="0" smtClean="0"/>
          </a:p>
          <a:p>
            <a:pPr>
              <a:buNone/>
            </a:pPr>
            <a:r>
              <a:rPr lang="nl-BE" sz="3600" dirty="0" smtClean="0"/>
              <a:t>Bevel Districtsrechtbank </a:t>
            </a:r>
            <a:r>
              <a:rPr lang="nl-BE" sz="3600" dirty="0" err="1" smtClean="0"/>
              <a:t>Seoul</a:t>
            </a:r>
            <a:r>
              <a:rPr lang="nl-BE" sz="3600" dirty="0" smtClean="0"/>
              <a:t> bescherming tegen schuldeisers</a:t>
            </a:r>
          </a:p>
          <a:p>
            <a:pPr>
              <a:buNone/>
            </a:pPr>
            <a:endParaRPr lang="nl-BE" sz="3600" dirty="0" smtClean="0"/>
          </a:p>
          <a:p>
            <a:pPr>
              <a:buNone/>
            </a:pPr>
            <a:r>
              <a:rPr lang="nl-BE" sz="3600" dirty="0" smtClean="0"/>
              <a:t>Krachtens artikel 119 §1 WIPR erkent de Belgische rechter het buitenlands insolventievonnis en voert ze uit</a:t>
            </a:r>
          </a:p>
          <a:p>
            <a:pPr>
              <a:buNone/>
            </a:pPr>
            <a:endParaRPr lang="nl-BE" sz="3600" dirty="0"/>
          </a:p>
        </p:txBody>
      </p:sp>
      <p:sp>
        <p:nvSpPr>
          <p:cNvPr id="4" name="Tijdelijke aanduiding voor voettekst 3"/>
          <p:cNvSpPr>
            <a:spLocks noGrp="1"/>
          </p:cNvSpPr>
          <p:nvPr>
            <p:ph type="ftr" sz="quarter" idx="11"/>
          </p:nvPr>
        </p:nvSpPr>
        <p:spPr>
          <a:xfrm>
            <a:off x="395536" y="5877272"/>
            <a:ext cx="8568952" cy="980728"/>
          </a:xfrm>
        </p:spPr>
        <p:txBody>
          <a:bodyPr/>
          <a:lstStyle/>
          <a:p>
            <a:pPr algn="ctr"/>
            <a:r>
              <a:rPr lang="nl-BE" sz="2800" dirty="0" smtClean="0"/>
              <a:t>Benoit Goemans  </a:t>
            </a:r>
          </a:p>
          <a:p>
            <a:pPr algn="ctr"/>
            <a:r>
              <a:rPr lang="nl-BE" sz="2400" dirty="0" smtClean="0"/>
              <a:t>Goemans, De Scheemaecker Advocaten (Antwerpen) </a:t>
            </a:r>
            <a:endParaRPr lang="nl-BE"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0"/>
            <a:ext cx="8892480" cy="1556792"/>
          </a:xfrm>
        </p:spPr>
        <p:txBody>
          <a:bodyPr>
            <a:normAutofit fontScale="90000"/>
          </a:bodyPr>
          <a:lstStyle/>
          <a:p>
            <a:r>
              <a:rPr lang="nl-BE" sz="3200" dirty="0" smtClean="0"/>
              <a:t>Belgisch Nederlands Colloquium </a:t>
            </a:r>
            <a:r>
              <a:rPr lang="nl-BE" sz="3200" dirty="0" err="1" smtClean="0"/>
              <a:t>Sept</a:t>
            </a:r>
            <a:r>
              <a:rPr lang="nl-BE" sz="3200" dirty="0" smtClean="0"/>
              <a:t> 2014           NVZN-BVZ</a:t>
            </a:r>
            <a:br>
              <a:rPr lang="nl-BE" sz="3200" dirty="0" smtClean="0"/>
            </a:br>
            <a:r>
              <a:rPr lang="nl-BE" sz="3200" dirty="0" smtClean="0"/>
              <a:t>Uitvoerend Beslag op zeeschepen, laatste ontwikkelingen</a:t>
            </a:r>
            <a:br>
              <a:rPr lang="nl-BE" sz="3200" dirty="0" smtClean="0"/>
            </a:br>
            <a:r>
              <a:rPr lang="nl-BE" sz="3200" dirty="0" smtClean="0"/>
              <a:t>Deel  I : In België</a:t>
            </a:r>
            <a:endParaRPr lang="nl-BE" sz="3200" dirty="0"/>
          </a:p>
        </p:txBody>
      </p:sp>
      <p:sp>
        <p:nvSpPr>
          <p:cNvPr id="3" name="Tijdelijke aanduiding voor inhoud 2"/>
          <p:cNvSpPr>
            <a:spLocks noGrp="1"/>
          </p:cNvSpPr>
          <p:nvPr>
            <p:ph idx="1"/>
          </p:nvPr>
        </p:nvSpPr>
        <p:spPr>
          <a:xfrm>
            <a:off x="179512" y="1628800"/>
            <a:ext cx="8964488" cy="4248472"/>
          </a:xfrm>
        </p:spPr>
        <p:txBody>
          <a:bodyPr>
            <a:normAutofit lnSpcReduction="10000"/>
          </a:bodyPr>
          <a:lstStyle/>
          <a:p>
            <a:pPr>
              <a:buNone/>
            </a:pPr>
            <a:r>
              <a:rPr lang="nl-BE" sz="2800" dirty="0" smtClean="0"/>
              <a:t>Repliek beslagleggers en beoordeling Beslagrechter Gent</a:t>
            </a:r>
          </a:p>
          <a:p>
            <a:pPr>
              <a:buNone/>
            </a:pPr>
            <a:endParaRPr lang="nl-BE" sz="2800" dirty="0" smtClean="0"/>
          </a:p>
          <a:p>
            <a:pPr>
              <a:buNone/>
            </a:pPr>
            <a:r>
              <a:rPr lang="nl-BE" sz="2800" dirty="0" smtClean="0"/>
              <a:t>- Beslagconventie van 1952, primeert als verdrag;</a:t>
            </a:r>
          </a:p>
          <a:p>
            <a:pPr>
              <a:buNone/>
            </a:pPr>
            <a:endParaRPr lang="nl-BE" sz="2800" dirty="0" smtClean="0"/>
          </a:p>
          <a:p>
            <a:pPr>
              <a:buNone/>
            </a:pPr>
            <a:r>
              <a:rPr lang="nl-BE" sz="2800" dirty="0" smtClean="0"/>
              <a:t>- Het </a:t>
            </a:r>
            <a:r>
              <a:rPr lang="nl-BE" sz="2800" dirty="0" err="1" smtClean="0"/>
              <a:t>Koreaans</a:t>
            </a:r>
            <a:r>
              <a:rPr lang="nl-BE" sz="2800" dirty="0" smtClean="0"/>
              <a:t> insolventievonnis dient weliswaar te worden erkend en uitgevoerd, maar er moet niet meer in gelegd worden dan er in zit; naar </a:t>
            </a:r>
            <a:r>
              <a:rPr lang="nl-BE" sz="2800" dirty="0" err="1" smtClean="0"/>
              <a:t>Koreaans</a:t>
            </a:r>
            <a:r>
              <a:rPr lang="nl-BE" sz="2800" dirty="0" smtClean="0"/>
              <a:t> recht werkt een Koreaanse insolventie-uitspraak niet uit buiten de landsgrenzen van Korea.</a:t>
            </a:r>
          </a:p>
          <a:p>
            <a:pPr>
              <a:buNone/>
            </a:pPr>
            <a:endParaRPr lang="nl-BE" sz="3600" dirty="0"/>
          </a:p>
        </p:txBody>
      </p:sp>
      <p:sp>
        <p:nvSpPr>
          <p:cNvPr id="4" name="Tijdelijke aanduiding voor voettekst 3"/>
          <p:cNvSpPr>
            <a:spLocks noGrp="1"/>
          </p:cNvSpPr>
          <p:nvPr>
            <p:ph type="ftr" sz="quarter" idx="11"/>
          </p:nvPr>
        </p:nvSpPr>
        <p:spPr>
          <a:xfrm>
            <a:off x="539552" y="6021288"/>
            <a:ext cx="8604448" cy="628179"/>
          </a:xfrm>
        </p:spPr>
        <p:txBody>
          <a:bodyPr/>
          <a:lstStyle/>
          <a:p>
            <a:pPr algn="ctr"/>
            <a:r>
              <a:rPr lang="nl-BE" sz="3200" dirty="0" smtClean="0"/>
              <a:t>Benoit Goemans  </a:t>
            </a:r>
          </a:p>
          <a:p>
            <a:pPr algn="ctr"/>
            <a:r>
              <a:rPr lang="nl-BE" sz="2400" dirty="0" smtClean="0"/>
              <a:t>Goemans, De Scheemaecker Advocaten (Antwerpen)</a:t>
            </a:r>
            <a:r>
              <a:rPr lang="nl-BE" dirty="0" smtClean="0"/>
              <a:t> </a:t>
            </a:r>
            <a:endParaRPr lang="nl-B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32656"/>
            <a:ext cx="9144000" cy="1296144"/>
          </a:xfrm>
        </p:spPr>
        <p:txBody>
          <a:bodyPr>
            <a:normAutofit fontScale="90000"/>
          </a:bodyPr>
          <a:lstStyle/>
          <a:p>
            <a:r>
              <a:rPr lang="nl-BE" sz="3200" dirty="0" smtClean="0"/>
              <a:t>Belgisch Nederlands Colloquium September  2014  NVZV-BVZ</a:t>
            </a:r>
            <a:br>
              <a:rPr lang="nl-BE" sz="3200" dirty="0" smtClean="0"/>
            </a:br>
            <a:r>
              <a:rPr lang="nl-BE" sz="3200" dirty="0" smtClean="0"/>
              <a:t>Uitvoerend Beslag op zeeschepen, laatste ontwikkelingen</a:t>
            </a:r>
            <a:br>
              <a:rPr lang="nl-BE" sz="3200" dirty="0" smtClean="0"/>
            </a:br>
            <a:r>
              <a:rPr lang="nl-BE" sz="3200" dirty="0" smtClean="0"/>
              <a:t>Deel  I : In België</a:t>
            </a:r>
            <a:endParaRPr lang="nl-BE" sz="3200" dirty="0"/>
          </a:p>
        </p:txBody>
      </p:sp>
      <p:sp>
        <p:nvSpPr>
          <p:cNvPr id="3" name="Tijdelijke aanduiding voor inhoud 2"/>
          <p:cNvSpPr>
            <a:spLocks noGrp="1"/>
          </p:cNvSpPr>
          <p:nvPr>
            <p:ph idx="1"/>
          </p:nvPr>
        </p:nvSpPr>
        <p:spPr>
          <a:xfrm>
            <a:off x="457200" y="1628800"/>
            <a:ext cx="8229600" cy="4695800"/>
          </a:xfrm>
        </p:spPr>
        <p:txBody>
          <a:bodyPr>
            <a:normAutofit/>
          </a:bodyPr>
          <a:lstStyle/>
          <a:p>
            <a:pPr>
              <a:buNone/>
            </a:pPr>
            <a:r>
              <a:rPr lang="nl-BE" sz="3600" dirty="0" smtClean="0"/>
              <a:t>Gevolgen</a:t>
            </a:r>
          </a:p>
          <a:p>
            <a:pPr>
              <a:buNone/>
            </a:pPr>
            <a:endParaRPr lang="nl-BE" sz="3600" dirty="0" smtClean="0"/>
          </a:p>
          <a:p>
            <a:pPr>
              <a:buNone/>
            </a:pPr>
            <a:r>
              <a:rPr lang="nl-BE" sz="3600" dirty="0" smtClean="0"/>
              <a:t>-Bewarend beslag blijft geldig; </a:t>
            </a:r>
          </a:p>
          <a:p>
            <a:pPr>
              <a:buNone/>
            </a:pPr>
            <a:endParaRPr lang="nl-BE" sz="3600" dirty="0" smtClean="0"/>
          </a:p>
          <a:p>
            <a:pPr>
              <a:buNone/>
            </a:pPr>
            <a:r>
              <a:rPr lang="nl-BE" sz="3600" dirty="0" smtClean="0"/>
              <a:t>-Niets staat het uitvoerend beslag in de weg.</a:t>
            </a:r>
          </a:p>
          <a:p>
            <a:pPr>
              <a:buNone/>
            </a:pPr>
            <a:endParaRPr lang="nl-BE" sz="3600" dirty="0" smtClean="0"/>
          </a:p>
          <a:p>
            <a:pPr>
              <a:buNone/>
            </a:pPr>
            <a:endParaRPr lang="nl-BE" sz="3600" dirty="0"/>
          </a:p>
        </p:txBody>
      </p:sp>
      <p:sp>
        <p:nvSpPr>
          <p:cNvPr id="4" name="Tijdelijke aanduiding voor voettekst 3"/>
          <p:cNvSpPr>
            <a:spLocks noGrp="1"/>
          </p:cNvSpPr>
          <p:nvPr>
            <p:ph type="ftr" sz="quarter" idx="11"/>
          </p:nvPr>
        </p:nvSpPr>
        <p:spPr>
          <a:xfrm>
            <a:off x="323528" y="5949280"/>
            <a:ext cx="8424936" cy="772195"/>
          </a:xfrm>
        </p:spPr>
        <p:txBody>
          <a:bodyPr/>
          <a:lstStyle/>
          <a:p>
            <a:pPr algn="ctr"/>
            <a:r>
              <a:rPr lang="nl-BE" sz="2800" dirty="0" smtClean="0"/>
              <a:t>Benoit Goemans  </a:t>
            </a:r>
          </a:p>
          <a:p>
            <a:pPr algn="ctr"/>
            <a:r>
              <a:rPr lang="nl-BE" sz="2400" dirty="0" smtClean="0"/>
              <a:t>Goemans, De Scheemaecker Advocaten (Antwerpen) </a:t>
            </a:r>
            <a:endParaRPr lang="nl-BE"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1340768"/>
          </a:xfrm>
        </p:spPr>
        <p:txBody>
          <a:bodyPr>
            <a:normAutofit fontScale="90000"/>
          </a:bodyPr>
          <a:lstStyle/>
          <a:p>
            <a:r>
              <a:rPr lang="nl-BE" sz="3200" dirty="0" smtClean="0"/>
              <a:t>Belgisch Nederlands Colloquium September  2014  NVZV-BVZ</a:t>
            </a:r>
            <a:br>
              <a:rPr lang="nl-BE" sz="3200" dirty="0" smtClean="0"/>
            </a:br>
            <a:r>
              <a:rPr lang="nl-BE" sz="3200" dirty="0" smtClean="0"/>
              <a:t>Uitvoerend Beslag op zeeschepen, laatste ontwikkelingen</a:t>
            </a:r>
            <a:br>
              <a:rPr lang="nl-BE" sz="3200" dirty="0" smtClean="0"/>
            </a:br>
            <a:r>
              <a:rPr lang="nl-BE" sz="3200" dirty="0" smtClean="0"/>
              <a:t>Deel  I : In België</a:t>
            </a:r>
            <a:endParaRPr lang="nl-BE" sz="3200" dirty="0"/>
          </a:p>
        </p:txBody>
      </p:sp>
      <p:sp>
        <p:nvSpPr>
          <p:cNvPr id="3" name="Tijdelijke aanduiding voor inhoud 2"/>
          <p:cNvSpPr>
            <a:spLocks noGrp="1"/>
          </p:cNvSpPr>
          <p:nvPr>
            <p:ph idx="1"/>
          </p:nvPr>
        </p:nvSpPr>
        <p:spPr>
          <a:xfrm>
            <a:off x="457200" y="1628800"/>
            <a:ext cx="8229600" cy="4695800"/>
          </a:xfrm>
        </p:spPr>
        <p:txBody>
          <a:bodyPr>
            <a:normAutofit fontScale="92500" lnSpcReduction="20000"/>
          </a:bodyPr>
          <a:lstStyle/>
          <a:p>
            <a:pPr>
              <a:buNone/>
            </a:pPr>
            <a:r>
              <a:rPr lang="nl-BE" sz="3600" dirty="0" smtClean="0"/>
              <a:t>MAAR WAT ALS</a:t>
            </a:r>
          </a:p>
          <a:p>
            <a:pPr lvl="1">
              <a:buNone/>
            </a:pPr>
            <a:endParaRPr lang="nl-BE" dirty="0" smtClean="0"/>
          </a:p>
          <a:p>
            <a:pPr lvl="1">
              <a:lnSpc>
                <a:spcPct val="200000"/>
              </a:lnSpc>
              <a:buNone/>
            </a:pPr>
            <a:r>
              <a:rPr lang="nl-BE" sz="3600" dirty="0" smtClean="0"/>
              <a:t>buitenlands insolventievonnis naar het recht van het land waar het is uitgesproken </a:t>
            </a:r>
            <a:r>
              <a:rPr lang="nl-BE" sz="3600" dirty="0" err="1" smtClean="0"/>
              <a:t>wél</a:t>
            </a:r>
            <a:r>
              <a:rPr lang="nl-BE" sz="3600" dirty="0" smtClean="0"/>
              <a:t> universele werking heeft?</a:t>
            </a:r>
          </a:p>
          <a:p>
            <a:pPr lvl="1">
              <a:buNone/>
            </a:pPr>
            <a:endParaRPr lang="nl-BE" sz="3600" dirty="0" smtClean="0"/>
          </a:p>
          <a:p>
            <a:pPr>
              <a:buNone/>
            </a:pPr>
            <a:endParaRPr lang="nl-BE" sz="3600" dirty="0" smtClean="0"/>
          </a:p>
          <a:p>
            <a:pPr>
              <a:buNone/>
            </a:pPr>
            <a:endParaRPr lang="nl-BE" sz="3600" dirty="0"/>
          </a:p>
        </p:txBody>
      </p:sp>
      <p:sp>
        <p:nvSpPr>
          <p:cNvPr id="4" name="Tijdelijke aanduiding voor voettekst 3"/>
          <p:cNvSpPr>
            <a:spLocks noGrp="1"/>
          </p:cNvSpPr>
          <p:nvPr>
            <p:ph type="ftr" sz="quarter" idx="11"/>
          </p:nvPr>
        </p:nvSpPr>
        <p:spPr>
          <a:xfrm>
            <a:off x="899592" y="5949280"/>
            <a:ext cx="7992888" cy="772195"/>
          </a:xfrm>
        </p:spPr>
        <p:txBody>
          <a:bodyPr/>
          <a:lstStyle/>
          <a:p>
            <a:pPr algn="ctr"/>
            <a:r>
              <a:rPr lang="nl-BE" sz="1400" dirty="0" smtClean="0"/>
              <a:t>Benoit Goemans  </a:t>
            </a:r>
          </a:p>
          <a:p>
            <a:pPr algn="ctr"/>
            <a:r>
              <a:rPr lang="nl-BE" dirty="0" smtClean="0"/>
              <a:t>Goemans, De Scheemaecker Advocaten (Antwerpen) </a:t>
            </a:r>
          </a:p>
          <a:p>
            <a:endParaRPr lang="nl-B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332656"/>
            <a:ext cx="8784976" cy="1340768"/>
          </a:xfrm>
        </p:spPr>
        <p:txBody>
          <a:bodyPr>
            <a:normAutofit fontScale="90000"/>
          </a:bodyPr>
          <a:lstStyle/>
          <a:p>
            <a:r>
              <a:rPr lang="nl-BE" sz="3200" dirty="0" smtClean="0"/>
              <a:t>Belgisch Nederlands Colloquium September  2014    NVZV-BVZ</a:t>
            </a:r>
            <a:br>
              <a:rPr lang="nl-BE" sz="3200" dirty="0" smtClean="0"/>
            </a:br>
            <a:r>
              <a:rPr lang="nl-BE" sz="3200" dirty="0" smtClean="0"/>
              <a:t>Uitvoerend Beslag op zeeschepen, laatste ontwikkelingen</a:t>
            </a:r>
            <a:br>
              <a:rPr lang="nl-BE" sz="3200" dirty="0" smtClean="0"/>
            </a:br>
            <a:r>
              <a:rPr lang="nl-BE" sz="3200" dirty="0" smtClean="0"/>
              <a:t>Deel  I : In België</a:t>
            </a:r>
            <a:endParaRPr lang="nl-BE" sz="3200" dirty="0"/>
          </a:p>
        </p:txBody>
      </p:sp>
      <p:sp>
        <p:nvSpPr>
          <p:cNvPr id="3" name="Tijdelijke aanduiding voor inhoud 2"/>
          <p:cNvSpPr>
            <a:spLocks noGrp="1"/>
          </p:cNvSpPr>
          <p:nvPr>
            <p:ph idx="1"/>
          </p:nvPr>
        </p:nvSpPr>
        <p:spPr>
          <a:xfrm>
            <a:off x="457200" y="1628800"/>
            <a:ext cx="8229600" cy="4695800"/>
          </a:xfrm>
        </p:spPr>
        <p:txBody>
          <a:bodyPr>
            <a:normAutofit fontScale="92500" lnSpcReduction="10000"/>
          </a:bodyPr>
          <a:lstStyle/>
          <a:p>
            <a:pPr lvl="1">
              <a:buNone/>
            </a:pPr>
            <a:r>
              <a:rPr lang="nl-BE" sz="3600" dirty="0" smtClean="0"/>
              <a:t>DAN:</a:t>
            </a:r>
          </a:p>
          <a:p>
            <a:pPr lvl="1">
              <a:lnSpc>
                <a:spcPct val="150000"/>
              </a:lnSpc>
              <a:buFontTx/>
              <a:buChar char="-"/>
            </a:pPr>
            <a:endParaRPr lang="nl-BE" sz="3600" dirty="0" smtClean="0"/>
          </a:p>
          <a:p>
            <a:pPr lvl="1">
              <a:lnSpc>
                <a:spcPct val="150000"/>
              </a:lnSpc>
              <a:buFontTx/>
              <a:buChar char="-"/>
            </a:pPr>
            <a:r>
              <a:rPr lang="nl-BE" sz="3600" dirty="0" smtClean="0"/>
              <a:t>Bewarend beslag blijft;</a:t>
            </a:r>
          </a:p>
          <a:p>
            <a:pPr lvl="1">
              <a:lnSpc>
                <a:spcPct val="150000"/>
              </a:lnSpc>
              <a:buFontTx/>
              <a:buChar char="-"/>
            </a:pPr>
            <a:r>
              <a:rPr lang="nl-BE" sz="3600" dirty="0" smtClean="0"/>
              <a:t>Uitvoerend beslag niet mogelijk</a:t>
            </a:r>
          </a:p>
          <a:p>
            <a:pPr lvl="1">
              <a:lnSpc>
                <a:spcPct val="150000"/>
              </a:lnSpc>
              <a:buNone/>
            </a:pPr>
            <a:endParaRPr lang="nl-BE" sz="3600" dirty="0" smtClean="0"/>
          </a:p>
          <a:p>
            <a:pPr lvl="1">
              <a:lnSpc>
                <a:spcPct val="150000"/>
              </a:lnSpc>
              <a:buNone/>
            </a:pPr>
            <a:r>
              <a:rPr lang="nl-BE" sz="3600" dirty="0" smtClean="0"/>
              <a:t>====&gt; eeuwigdurend bewarend beslag</a:t>
            </a:r>
          </a:p>
          <a:p>
            <a:pPr>
              <a:lnSpc>
                <a:spcPct val="150000"/>
              </a:lnSpc>
              <a:buNone/>
            </a:pPr>
            <a:endParaRPr lang="nl-BE" sz="3600" dirty="0" smtClean="0"/>
          </a:p>
          <a:p>
            <a:pPr>
              <a:buNone/>
            </a:pPr>
            <a:endParaRPr lang="nl-BE" sz="3600" dirty="0"/>
          </a:p>
        </p:txBody>
      </p:sp>
      <p:sp>
        <p:nvSpPr>
          <p:cNvPr id="4" name="Tijdelijke aanduiding voor voettekst 3"/>
          <p:cNvSpPr>
            <a:spLocks noGrp="1"/>
          </p:cNvSpPr>
          <p:nvPr>
            <p:ph type="ftr" sz="quarter" idx="11"/>
          </p:nvPr>
        </p:nvSpPr>
        <p:spPr>
          <a:xfrm>
            <a:off x="539552" y="6165304"/>
            <a:ext cx="8280920" cy="556171"/>
          </a:xfrm>
        </p:spPr>
        <p:txBody>
          <a:bodyPr/>
          <a:lstStyle/>
          <a:p>
            <a:pPr algn="ctr"/>
            <a:r>
              <a:rPr lang="nl-BE" dirty="0" smtClean="0"/>
              <a:t>Benoit Goemans  </a:t>
            </a:r>
          </a:p>
          <a:p>
            <a:pPr algn="ctr"/>
            <a:r>
              <a:rPr lang="nl-BE" dirty="0" smtClean="0"/>
              <a:t>Goemans, De Scheemaecker Advocaten (Antwerpen) </a:t>
            </a:r>
            <a:endParaRPr lang="nl-B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0"/>
            <a:ext cx="8892480" cy="1340768"/>
          </a:xfrm>
        </p:spPr>
        <p:txBody>
          <a:bodyPr>
            <a:normAutofit fontScale="90000"/>
          </a:bodyPr>
          <a:lstStyle/>
          <a:p>
            <a:r>
              <a:rPr lang="nl-BE" sz="3200" dirty="0" smtClean="0"/>
              <a:t>Belgisch Nederlands Colloquium September  2014</a:t>
            </a:r>
            <a:br>
              <a:rPr lang="nl-BE" sz="3200" dirty="0" smtClean="0"/>
            </a:br>
            <a:r>
              <a:rPr lang="nl-BE" sz="3200" dirty="0" smtClean="0"/>
              <a:t>Uitvoerend Beslag op zeeschepen, laatste ontwikkelingen</a:t>
            </a:r>
            <a:br>
              <a:rPr lang="nl-BE" sz="3200" dirty="0" smtClean="0"/>
            </a:br>
            <a:r>
              <a:rPr lang="nl-BE" sz="3200" dirty="0" smtClean="0"/>
              <a:t>Deel  I : In België</a:t>
            </a:r>
            <a:endParaRPr lang="nl-BE" sz="3200" dirty="0"/>
          </a:p>
        </p:txBody>
      </p:sp>
      <p:sp>
        <p:nvSpPr>
          <p:cNvPr id="3" name="Tijdelijke aanduiding voor inhoud 2"/>
          <p:cNvSpPr>
            <a:spLocks noGrp="1"/>
          </p:cNvSpPr>
          <p:nvPr>
            <p:ph idx="1"/>
          </p:nvPr>
        </p:nvSpPr>
        <p:spPr>
          <a:xfrm>
            <a:off x="0" y="1412776"/>
            <a:ext cx="9144000" cy="4248472"/>
          </a:xfrm>
        </p:spPr>
        <p:txBody>
          <a:bodyPr>
            <a:normAutofit fontScale="25000" lnSpcReduction="20000"/>
          </a:bodyPr>
          <a:lstStyle/>
          <a:p>
            <a:pPr>
              <a:buNone/>
            </a:pPr>
            <a:r>
              <a:rPr lang="nl-BE" sz="14400" dirty="0" err="1" smtClean="0"/>
              <a:t>Remediëring</a:t>
            </a:r>
            <a:r>
              <a:rPr lang="nl-BE" sz="14400" dirty="0" smtClean="0"/>
              <a:t>:  aanvulling art. 119 §2 WIPR </a:t>
            </a:r>
          </a:p>
          <a:p>
            <a:pPr>
              <a:lnSpc>
                <a:spcPct val="170000"/>
              </a:lnSpc>
              <a:buNone/>
            </a:pPr>
            <a:r>
              <a:rPr lang="nl-BE" sz="12800" dirty="0" smtClean="0"/>
              <a:t>"</a:t>
            </a:r>
            <a:r>
              <a:rPr lang="nl-BE" sz="12800" i="1" dirty="0" smtClean="0"/>
              <a:t>, onverminderd de individuele uitoefening van de rechten bedoeld in artikel 5, 2, van Verordening nr. 1346/2000 van de Raad van 29 mei 2000 betreffende </a:t>
            </a:r>
            <a:r>
              <a:rPr lang="nl-BE" sz="12800" i="1" dirty="0" err="1" smtClean="0"/>
              <a:t>insolventie-procedures</a:t>
            </a:r>
            <a:r>
              <a:rPr lang="nl-BE" sz="12800" i="1" dirty="0" smtClean="0"/>
              <a:t>.</a:t>
            </a:r>
            <a:r>
              <a:rPr lang="nl-BE" sz="12800" dirty="0" smtClean="0"/>
              <a:t>". (lees: zakelijke rechten)</a:t>
            </a:r>
          </a:p>
          <a:p>
            <a:pPr>
              <a:buNone/>
            </a:pPr>
            <a:r>
              <a:rPr lang="nl-BE" sz="11200" dirty="0" smtClean="0"/>
              <a:t>(artikel 114 van de Wet van 25 april 2014 houdende diverse bepalingen betreffende justitie)</a:t>
            </a:r>
          </a:p>
          <a:p>
            <a:pPr>
              <a:buNone/>
            </a:pPr>
            <a:endParaRPr lang="nl-BE" sz="3600" dirty="0" smtClean="0"/>
          </a:p>
          <a:p>
            <a:pPr>
              <a:buNone/>
            </a:pPr>
            <a:endParaRPr lang="nl-BE" sz="3600" dirty="0"/>
          </a:p>
        </p:txBody>
      </p:sp>
      <p:sp>
        <p:nvSpPr>
          <p:cNvPr id="4" name="Tijdelijke aanduiding voor voettekst 3"/>
          <p:cNvSpPr>
            <a:spLocks noGrp="1"/>
          </p:cNvSpPr>
          <p:nvPr>
            <p:ph type="ftr" sz="quarter" idx="11"/>
          </p:nvPr>
        </p:nvSpPr>
        <p:spPr>
          <a:xfrm>
            <a:off x="323528" y="6356350"/>
            <a:ext cx="8352928" cy="365125"/>
          </a:xfrm>
        </p:spPr>
        <p:txBody>
          <a:bodyPr/>
          <a:lstStyle/>
          <a:p>
            <a:pPr algn="ctr"/>
            <a:r>
              <a:rPr lang="nl-BE" dirty="0" smtClean="0"/>
              <a:t>Benoit Goemans  </a:t>
            </a:r>
          </a:p>
          <a:p>
            <a:pPr algn="ctr"/>
            <a:r>
              <a:rPr lang="nl-BE" dirty="0" smtClean="0"/>
              <a:t>Goemans, De Scheemaecker Advocaten (Antwerpen) </a:t>
            </a:r>
            <a:endParaRPr lang="nl-B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707</Words>
  <Application>Microsoft Office PowerPoint</Application>
  <PresentationFormat>Diavoorstelling (4:3)</PresentationFormat>
  <Paragraphs>144</Paragraphs>
  <Slides>19</Slides>
  <Notes>0</Notes>
  <HiddenSlides>0</HiddenSlides>
  <MMClips>0</MMClips>
  <ScaleCrop>false</ScaleCrop>
  <HeadingPairs>
    <vt:vector size="4" baseType="variant">
      <vt:variant>
        <vt:lpstr>Thema</vt:lpstr>
      </vt:variant>
      <vt:variant>
        <vt:i4>1</vt:i4>
      </vt:variant>
      <vt:variant>
        <vt:lpstr>Diatitels</vt:lpstr>
      </vt:variant>
      <vt:variant>
        <vt:i4>19</vt:i4>
      </vt:variant>
    </vt:vector>
  </HeadingPairs>
  <TitlesOfParts>
    <vt:vector size="20" baseType="lpstr">
      <vt:lpstr>Stroom</vt:lpstr>
      <vt:lpstr>Belgisch Nederlands Colloquium  Rotterdam, 25 September 2014 NVZV – BVZ </vt:lpstr>
      <vt:lpstr>Belgisch Nederlands Colloquium Sept 2014            NVZV-BVZ Uitvoerend Beslag op zeeschepen, laatste ontwikkelingen Deel  I : In België</vt:lpstr>
      <vt:lpstr>Belgisch Nederlands Colloquium Sept 2014         NVZV-BVZ Uitvoerend Beslag op zeeschepen, laatste ontwikkelingen Deel  I : In België</vt:lpstr>
      <vt:lpstr>Belgisch Nederlands Colloquium Sept 2014          NVZV-BVZ Uitvoerend Beslag op zeeschepen, laatste ontwikkelingen Deel  I : In België</vt:lpstr>
      <vt:lpstr>Belgisch Nederlands Colloquium Sept 2014           NVZN-BVZ Uitvoerend Beslag op zeeschepen, laatste ontwikkelingen Deel  I : In België</vt:lpstr>
      <vt:lpstr>Belgisch Nederlands Colloquium September  2014  NVZV-BVZ Uitvoerend Beslag op zeeschepen, laatste ontwikkelingen Deel  I : In België</vt:lpstr>
      <vt:lpstr>Belgisch Nederlands Colloquium September  2014  NVZV-BVZ Uitvoerend Beslag op zeeschepen, laatste ontwikkelingen Deel  I : In België</vt:lpstr>
      <vt:lpstr>Belgisch Nederlands Colloquium September  2014    NVZV-BVZ Uitvoerend Beslag op zeeschepen, laatste ontwikkelingen Deel  I : In België</vt:lpstr>
      <vt:lpstr>Belgisch Nederlands Colloquium September  2014 Uitvoerend Beslag op zeeschepen, laatste ontwikkelingen Deel  I : In België</vt:lpstr>
      <vt:lpstr>Deel II Internationaal: CMI Convention on Foreign Judicial Sale of Ships , Hamburg 2014  </vt:lpstr>
      <vt:lpstr>Belgisch Nederlands Colloquium September  2014 NVZV-BVZ Uitvoerend Beslag op zeeschepen, laatste ontwikkelingen Deel II:  Internationaal</vt:lpstr>
      <vt:lpstr>Belgisch Nederlands Colloquium September  2014  NVZV-BVZ Uitvoerend Beslag op zeeschepen, laatste ontwikkelingen Deel  II : Internationaal</vt:lpstr>
      <vt:lpstr>Belgisch Nederlands Colloquium September  2014  NVZV-BVZ Uitvoerend Beslag op zeeschepen, laatste ontwikkelingen Deel  II : Internationaal</vt:lpstr>
      <vt:lpstr>Belgisch Nederlands Colloquium September  2014  NVZV-BVZ Uitvoerend Beslag op zeeschepen, laatste ontwikkelingen Deel  II : Internationaal</vt:lpstr>
      <vt:lpstr>Belgisch Nederlands Colloquium September  2014  NVZV-BVZ Uitvoerend Beslag op zeeschepen, laatste ontwikkelingen Deel  II : Internationaal</vt:lpstr>
      <vt:lpstr>Belgisch Nederlands Colloquium September  2014 Uitvoerend Beslag op zeeschepen, laatste ontwikkelingen Deel  II : Internationaal</vt:lpstr>
      <vt:lpstr>Belgisch Nederlands Colloquium September  2014 Uitvoerend Beslag op zeeschepen, laatste ontwikkelingen Deel  II : Internationaal</vt:lpstr>
      <vt:lpstr>Belgisch Nederlands Colloquium September  2014 NVZV-BVZ Uitvoerend Beslag op zeeschepen, laatste ontwikkelingen Deel  II : Internationaal</vt:lpstr>
      <vt:lpstr>Belgisch Nederlands Colloquium September  2014  NVZV-BVZ Uitvoerend Beslag op zeeschepen, laatste ontwikkelingen Deel  II : Internationaal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Colloque franco belge  Le Havre, 27 et 28 mars 2013</dc:title>
  <dc:creator>goemans</dc:creator>
  <cp:lastModifiedBy>goemans</cp:lastModifiedBy>
  <cp:revision>14</cp:revision>
  <dcterms:created xsi:type="dcterms:W3CDTF">2013-03-28T09:47:05Z</dcterms:created>
  <dcterms:modified xsi:type="dcterms:W3CDTF">2014-10-08T09:27:56Z</dcterms:modified>
</cp:coreProperties>
</file>