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23"/>
  </p:notesMasterIdLst>
  <p:sldIdLst>
    <p:sldId id="257" r:id="rId3"/>
    <p:sldId id="269" r:id="rId4"/>
    <p:sldId id="265" r:id="rId5"/>
    <p:sldId id="270" r:id="rId6"/>
    <p:sldId id="271" r:id="rId7"/>
    <p:sldId id="274" r:id="rId8"/>
    <p:sldId id="261" r:id="rId9"/>
    <p:sldId id="277" r:id="rId10"/>
    <p:sldId id="263" r:id="rId11"/>
    <p:sldId id="275" r:id="rId12"/>
    <p:sldId id="278" r:id="rId13"/>
    <p:sldId id="284" r:id="rId14"/>
    <p:sldId id="281" r:id="rId15"/>
    <p:sldId id="283" r:id="rId16"/>
    <p:sldId id="264" r:id="rId17"/>
    <p:sldId id="282" r:id="rId18"/>
    <p:sldId id="285" r:id="rId19"/>
    <p:sldId id="287" r:id="rId20"/>
    <p:sldId id="288" r:id="rId21"/>
    <p:sldId id="289" r:id="rId22"/>
  </p:sldIdLst>
  <p:sldSz cx="9144000" cy="6858000" type="screen4x3"/>
  <p:notesSz cx="6858000" cy="9144000"/>
  <p:custDataLst>
    <p:tags r:id="rId24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4" autoAdjust="0"/>
    <p:restoredTop sz="90929"/>
  </p:normalViewPr>
  <p:slideViewPr>
    <p:cSldViewPr>
      <p:cViewPr varScale="1">
        <p:scale>
          <a:sx n="150" d="100"/>
          <a:sy n="150" d="100"/>
        </p:scale>
        <p:origin x="24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8CFBD1-7D80-4704-A282-8C8944362B0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DD23F02-3028-492A-B74B-517104290669}">
      <dgm:prSet phldrT="[Tekst]"/>
      <dgm:spPr/>
      <dgm:t>
        <a:bodyPr/>
        <a:lstStyle/>
        <a:p>
          <a:r>
            <a:rPr lang="nl-NL" dirty="0" smtClean="0"/>
            <a:t>Voertuigeisen</a:t>
          </a:r>
          <a:endParaRPr lang="nl-NL" dirty="0"/>
        </a:p>
      </dgm:t>
    </dgm:pt>
    <dgm:pt modelId="{BA3B6923-F428-495B-94BB-AAFC90774F78}" type="parTrans" cxnId="{9B0D7DCE-815B-4B11-9AAF-49ADCC8672A8}">
      <dgm:prSet/>
      <dgm:spPr/>
      <dgm:t>
        <a:bodyPr/>
        <a:lstStyle/>
        <a:p>
          <a:endParaRPr lang="nl-NL"/>
        </a:p>
      </dgm:t>
    </dgm:pt>
    <dgm:pt modelId="{9F8F72EA-F50C-432D-B5B5-AF4B45F290EC}" type="sibTrans" cxnId="{9B0D7DCE-815B-4B11-9AAF-49ADCC8672A8}">
      <dgm:prSet/>
      <dgm:spPr/>
      <dgm:t>
        <a:bodyPr/>
        <a:lstStyle/>
        <a:p>
          <a:endParaRPr lang="nl-NL"/>
        </a:p>
      </dgm:t>
    </dgm:pt>
    <dgm:pt modelId="{A8A873F9-CB86-4297-8A18-BE23D06FC1CD}">
      <dgm:prSet phldrT="[Tekst]"/>
      <dgm:spPr/>
      <dgm:t>
        <a:bodyPr/>
        <a:lstStyle/>
        <a:p>
          <a:r>
            <a:rPr lang="nl-NL" dirty="0" smtClean="0"/>
            <a:t>(type)goedkeuring</a:t>
          </a:r>
          <a:endParaRPr lang="nl-NL" dirty="0"/>
        </a:p>
      </dgm:t>
    </dgm:pt>
    <dgm:pt modelId="{3E004C1F-CDAE-4FC5-BA38-8A9C5A887C31}" type="parTrans" cxnId="{DFF35E47-5B11-4ABD-967E-743AEBCC43BD}">
      <dgm:prSet/>
      <dgm:spPr/>
      <dgm:t>
        <a:bodyPr/>
        <a:lstStyle/>
        <a:p>
          <a:endParaRPr lang="nl-NL"/>
        </a:p>
      </dgm:t>
    </dgm:pt>
    <dgm:pt modelId="{2E29B87B-6C72-4B2D-A19F-20D8037FD562}" type="sibTrans" cxnId="{DFF35E47-5B11-4ABD-967E-743AEBCC43BD}">
      <dgm:prSet/>
      <dgm:spPr/>
      <dgm:t>
        <a:bodyPr/>
        <a:lstStyle/>
        <a:p>
          <a:endParaRPr lang="nl-NL"/>
        </a:p>
      </dgm:t>
    </dgm:pt>
    <dgm:pt modelId="{42D7D373-C763-4927-B979-3C704D2D1F32}">
      <dgm:prSet phldrT="[Tekst]"/>
      <dgm:spPr/>
      <dgm:t>
        <a:bodyPr/>
        <a:lstStyle/>
        <a:p>
          <a:r>
            <a:rPr lang="nl-NL" dirty="0" smtClean="0"/>
            <a:t>Toegelaten tot de openbare weg</a:t>
          </a:r>
          <a:endParaRPr lang="nl-NL" dirty="0"/>
        </a:p>
      </dgm:t>
    </dgm:pt>
    <dgm:pt modelId="{6CB653DC-3F4A-4839-B81F-93A63D21D99D}" type="parTrans" cxnId="{FD0EB345-1A63-4798-86A7-9BEF62874590}">
      <dgm:prSet/>
      <dgm:spPr/>
      <dgm:t>
        <a:bodyPr/>
        <a:lstStyle/>
        <a:p>
          <a:endParaRPr lang="nl-NL"/>
        </a:p>
      </dgm:t>
    </dgm:pt>
    <dgm:pt modelId="{F6458739-1BF0-4DD0-B5D7-70DFF7C5E781}" type="sibTrans" cxnId="{FD0EB345-1A63-4798-86A7-9BEF62874590}">
      <dgm:prSet/>
      <dgm:spPr/>
      <dgm:t>
        <a:bodyPr/>
        <a:lstStyle/>
        <a:p>
          <a:endParaRPr lang="nl-NL"/>
        </a:p>
      </dgm:t>
    </dgm:pt>
    <dgm:pt modelId="{96C8D83A-6431-4059-B4E5-CE31AEC681DF}" type="pres">
      <dgm:prSet presAssocID="{3B8CFBD1-7D80-4704-A282-8C8944362B03}" presName="Name0" presStyleCnt="0">
        <dgm:presLayoutVars>
          <dgm:dir/>
          <dgm:animLvl val="lvl"/>
          <dgm:resizeHandles val="exact"/>
        </dgm:presLayoutVars>
      </dgm:prSet>
      <dgm:spPr/>
    </dgm:pt>
    <dgm:pt modelId="{96FBBD12-D5E0-4D32-85C7-D2CF9E4306F0}" type="pres">
      <dgm:prSet presAssocID="{2DD23F02-3028-492A-B74B-51710429066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8AB36CD-CE47-4091-A818-8C12F3A37873}" type="pres">
      <dgm:prSet presAssocID="{9F8F72EA-F50C-432D-B5B5-AF4B45F290EC}" presName="parTxOnlySpace" presStyleCnt="0"/>
      <dgm:spPr/>
    </dgm:pt>
    <dgm:pt modelId="{64ED6C52-C51B-44F1-8F85-8453EE382AF5}" type="pres">
      <dgm:prSet presAssocID="{A8A873F9-CB86-4297-8A18-BE23D06FC1C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36B7500-8409-412F-9F8F-755382E76856}" type="pres">
      <dgm:prSet presAssocID="{2E29B87B-6C72-4B2D-A19F-20D8037FD562}" presName="parTxOnlySpace" presStyleCnt="0"/>
      <dgm:spPr/>
    </dgm:pt>
    <dgm:pt modelId="{36AF4972-9C87-45D9-B366-C5DBB9373321}" type="pres">
      <dgm:prSet presAssocID="{42D7D373-C763-4927-B979-3C704D2D1F3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D0EB345-1A63-4798-86A7-9BEF62874590}" srcId="{3B8CFBD1-7D80-4704-A282-8C8944362B03}" destId="{42D7D373-C763-4927-B979-3C704D2D1F32}" srcOrd="2" destOrd="0" parTransId="{6CB653DC-3F4A-4839-B81F-93A63D21D99D}" sibTransId="{F6458739-1BF0-4DD0-B5D7-70DFF7C5E781}"/>
    <dgm:cxn modelId="{6E8078FC-0AF6-4F72-80DC-46DCC44080F6}" type="presOf" srcId="{2DD23F02-3028-492A-B74B-517104290669}" destId="{96FBBD12-D5E0-4D32-85C7-D2CF9E4306F0}" srcOrd="0" destOrd="0" presId="urn:microsoft.com/office/officeart/2005/8/layout/chevron1"/>
    <dgm:cxn modelId="{1B6B4B7F-5C85-40FC-9CA1-152247575967}" type="presOf" srcId="{A8A873F9-CB86-4297-8A18-BE23D06FC1CD}" destId="{64ED6C52-C51B-44F1-8F85-8453EE382AF5}" srcOrd="0" destOrd="0" presId="urn:microsoft.com/office/officeart/2005/8/layout/chevron1"/>
    <dgm:cxn modelId="{DFF35E47-5B11-4ABD-967E-743AEBCC43BD}" srcId="{3B8CFBD1-7D80-4704-A282-8C8944362B03}" destId="{A8A873F9-CB86-4297-8A18-BE23D06FC1CD}" srcOrd="1" destOrd="0" parTransId="{3E004C1F-CDAE-4FC5-BA38-8A9C5A887C31}" sibTransId="{2E29B87B-6C72-4B2D-A19F-20D8037FD562}"/>
    <dgm:cxn modelId="{C209CC25-E383-4451-93CB-A816F804FA75}" type="presOf" srcId="{42D7D373-C763-4927-B979-3C704D2D1F32}" destId="{36AF4972-9C87-45D9-B366-C5DBB9373321}" srcOrd="0" destOrd="0" presId="urn:microsoft.com/office/officeart/2005/8/layout/chevron1"/>
    <dgm:cxn modelId="{9B0D7DCE-815B-4B11-9AAF-49ADCC8672A8}" srcId="{3B8CFBD1-7D80-4704-A282-8C8944362B03}" destId="{2DD23F02-3028-492A-B74B-517104290669}" srcOrd="0" destOrd="0" parTransId="{BA3B6923-F428-495B-94BB-AAFC90774F78}" sibTransId="{9F8F72EA-F50C-432D-B5B5-AF4B45F290EC}"/>
    <dgm:cxn modelId="{55301271-C696-4107-B6AD-4EEAF3CDC546}" type="presOf" srcId="{3B8CFBD1-7D80-4704-A282-8C8944362B03}" destId="{96C8D83A-6431-4059-B4E5-CE31AEC681DF}" srcOrd="0" destOrd="0" presId="urn:microsoft.com/office/officeart/2005/8/layout/chevron1"/>
    <dgm:cxn modelId="{B6771DFE-1450-4B66-B967-A866E8E93F47}" type="presParOf" srcId="{96C8D83A-6431-4059-B4E5-CE31AEC681DF}" destId="{96FBBD12-D5E0-4D32-85C7-D2CF9E4306F0}" srcOrd="0" destOrd="0" presId="urn:microsoft.com/office/officeart/2005/8/layout/chevron1"/>
    <dgm:cxn modelId="{AE1EDF35-E7E4-4BDA-831A-A0BF34CCCBC4}" type="presParOf" srcId="{96C8D83A-6431-4059-B4E5-CE31AEC681DF}" destId="{28AB36CD-CE47-4091-A818-8C12F3A37873}" srcOrd="1" destOrd="0" presId="urn:microsoft.com/office/officeart/2005/8/layout/chevron1"/>
    <dgm:cxn modelId="{09BBF427-9E7D-4AEF-99F7-CD9FB26D22EB}" type="presParOf" srcId="{96C8D83A-6431-4059-B4E5-CE31AEC681DF}" destId="{64ED6C52-C51B-44F1-8F85-8453EE382AF5}" srcOrd="2" destOrd="0" presId="urn:microsoft.com/office/officeart/2005/8/layout/chevron1"/>
    <dgm:cxn modelId="{3A4F4A81-02F8-4C30-9AFD-A6395C1C6648}" type="presParOf" srcId="{96C8D83A-6431-4059-B4E5-CE31AEC681DF}" destId="{D36B7500-8409-412F-9F8F-755382E76856}" srcOrd="3" destOrd="0" presId="urn:microsoft.com/office/officeart/2005/8/layout/chevron1"/>
    <dgm:cxn modelId="{9A29B6E8-97B1-419A-8A46-12AC4E3BB124}" type="presParOf" srcId="{96C8D83A-6431-4059-B4E5-CE31AEC681DF}" destId="{36AF4972-9C87-45D9-B366-C5DBB937332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BBD12-D5E0-4D32-85C7-D2CF9E4306F0}">
      <dsp:nvSpPr>
        <dsp:cNvPr id="0" name=""/>
        <dsp:cNvSpPr/>
      </dsp:nvSpPr>
      <dsp:spPr>
        <a:xfrm>
          <a:off x="2461" y="296544"/>
          <a:ext cx="2998616" cy="1199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Voertuigeisen</a:t>
          </a:r>
          <a:endParaRPr lang="nl-NL" sz="1400" kern="1200" dirty="0"/>
        </a:p>
      </dsp:txBody>
      <dsp:txXfrm>
        <a:off x="602184" y="296544"/>
        <a:ext cx="1799170" cy="1199446"/>
      </dsp:txXfrm>
    </dsp:sp>
    <dsp:sp modelId="{64ED6C52-C51B-44F1-8F85-8453EE382AF5}">
      <dsp:nvSpPr>
        <dsp:cNvPr id="0" name=""/>
        <dsp:cNvSpPr/>
      </dsp:nvSpPr>
      <dsp:spPr>
        <a:xfrm>
          <a:off x="2701216" y="296544"/>
          <a:ext cx="2998616" cy="1199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(type)goedkeuring</a:t>
          </a:r>
          <a:endParaRPr lang="nl-NL" sz="1400" kern="1200" dirty="0"/>
        </a:p>
      </dsp:txBody>
      <dsp:txXfrm>
        <a:off x="3300939" y="296544"/>
        <a:ext cx="1799170" cy="1199446"/>
      </dsp:txXfrm>
    </dsp:sp>
    <dsp:sp modelId="{36AF4972-9C87-45D9-B366-C5DBB9373321}">
      <dsp:nvSpPr>
        <dsp:cNvPr id="0" name=""/>
        <dsp:cNvSpPr/>
      </dsp:nvSpPr>
      <dsp:spPr>
        <a:xfrm>
          <a:off x="5399971" y="296544"/>
          <a:ext cx="2998616" cy="11994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smtClean="0"/>
            <a:t>Toegelaten tot de openbare weg</a:t>
          </a:r>
          <a:endParaRPr lang="nl-NL" sz="1400" kern="1200" dirty="0"/>
        </a:p>
      </dsp:txBody>
      <dsp:txXfrm>
        <a:off x="5999694" y="296544"/>
        <a:ext cx="1799170" cy="1199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C5C8-6312-402B-8DE9-72D8D4401C91}" type="datetimeFigureOut">
              <a:rPr lang="nl-NL" smtClean="0"/>
              <a:pPr/>
              <a:t>13-9-2017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5AC7-D60F-4D17-803B-34D3B8D1E56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508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85AC7-D60F-4D17-803B-34D3B8D1E56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65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16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598862" cy="857250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598862" cy="1752600"/>
          </a:xfrm>
        </p:spPr>
        <p:txBody>
          <a:bodyPr/>
          <a:lstStyle>
            <a:lvl1pPr marL="0"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37138" y="6515100"/>
            <a:ext cx="3932237" cy="209550"/>
          </a:xfrm>
        </p:spPr>
        <p:txBody>
          <a:bodyPr anchor="t"/>
          <a:lstStyle>
            <a:lvl1pPr algn="l">
              <a:defRPr/>
            </a:lvl1pPr>
          </a:lstStyle>
          <a:p>
            <a:fld id="{371C0177-2255-4D36-B8DD-0237089C547A}" type="datetime4">
              <a:rPr lang="nl-NL" smtClean="0"/>
              <a:pPr/>
              <a:t>13 september 2017</a:t>
            </a:fld>
            <a:endParaRPr lang="nl-NL" dirty="0" smtClean="0"/>
          </a:p>
          <a:p>
            <a:endParaRPr lang="nl-NL" dirty="0"/>
          </a:p>
        </p:txBody>
      </p:sp>
      <p:pic>
        <p:nvPicPr>
          <p:cNvPr id="10246" name="Picture 6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2" cstate="print"/>
          <a:srcRect l="46451" r="45684" b="20656"/>
          <a:stretch>
            <a:fillRect/>
          </a:stretch>
        </p:blipFill>
        <p:spPr bwMode="auto">
          <a:xfrm>
            <a:off x="4262438" y="0"/>
            <a:ext cx="66960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:\AAA Logo's Infrastructuur en Milieu\IenM\Woordmerk voor Powerpoint_diap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300" y="609600"/>
            <a:ext cx="3822700" cy="8651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D3DCD-78F2-4C02-80EF-E6C3442401A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B6E0780-654D-4B62-A6BB-603CE28FA527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100262" cy="49133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33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BBB1C-FD6D-4964-872D-637C2E61DE2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3824C36-7F26-413F-9F18-8694431975CF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401050" cy="492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/>
          <a:p>
            <a:r>
              <a:rPr lang="nl-NL" smtClean="0"/>
              <a:t>Klik op het pictogram als u een illustratie wilt toevoegen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66725" y="6611938"/>
            <a:ext cx="1905000" cy="119062"/>
          </a:xfrm>
        </p:spPr>
        <p:txBody>
          <a:bodyPr/>
          <a:lstStyle>
            <a:lvl1pPr>
              <a:defRPr/>
            </a:lvl1pPr>
          </a:lstStyle>
          <a:p>
            <a:fld id="{C0E4B359-E2E3-44DC-A349-1126A74EF1B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7264400" y="6611938"/>
            <a:ext cx="1508125" cy="119062"/>
          </a:xfrm>
        </p:spPr>
        <p:txBody>
          <a:bodyPr/>
          <a:lstStyle>
            <a:lvl1pPr>
              <a:defRPr/>
            </a:lvl1pPr>
          </a:lstStyle>
          <a:p>
            <a:fld id="{DBD31B11-F223-4A7F-98AB-1298E820D8C6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62475" y="0"/>
            <a:ext cx="4581525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37138" y="2878138"/>
            <a:ext cx="3598862" cy="857250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37138" y="3778250"/>
            <a:ext cx="3598862" cy="1752600"/>
          </a:xfrm>
        </p:spPr>
        <p:txBody>
          <a:bodyPr/>
          <a:lstStyle>
            <a:lvl1pPr marL="0" indent="1588" defTabSz="608013" eaLnBrk="0" hangingPunct="0">
              <a:buFont typeface="Arial" charset="0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037138" y="6515100"/>
            <a:ext cx="3932237" cy="209550"/>
          </a:xfrm>
        </p:spPr>
        <p:txBody>
          <a:bodyPr anchor="t"/>
          <a:lstStyle>
            <a:lvl1pPr algn="l">
              <a:defRPr/>
            </a:lvl1pPr>
          </a:lstStyle>
          <a:p>
            <a:fld id="{58738A79-0EEF-4749-8A97-F6E266F25E98}" type="datetime3">
              <a:rPr lang="en-US" smtClean="0"/>
              <a:pPr/>
              <a:t>13 September 2017</a:t>
            </a:fld>
            <a:endParaRPr lang="nl-NL" dirty="0"/>
          </a:p>
        </p:txBody>
      </p:sp>
      <p:pic>
        <p:nvPicPr>
          <p:cNvPr id="9" name="Afbeelding 8" descr="ROe_IM_Logo_1_RGB_diap.PNG"/>
          <p:cNvPicPr>
            <a:picLocks noChangeAspect="1"/>
          </p:cNvPicPr>
          <p:nvPr userDrawn="1"/>
        </p:nvPicPr>
        <p:blipFill>
          <a:blip r:embed="rId2" cstate="print"/>
          <a:srcRect l="45335" t="12392"/>
          <a:stretch>
            <a:fillRect/>
          </a:stretch>
        </p:blipFill>
        <p:spPr>
          <a:xfrm>
            <a:off x="4246144" y="0"/>
            <a:ext cx="3684180" cy="204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D8E99C1-6DCF-4CA8-A0BB-D46F2958C00D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21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4459A10-B237-4918-9E78-1F2F92E8F41A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69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6A8A896-DF00-4C5E-BB22-4BB27341767B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35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DFE5E-4DF5-4E22-BF27-B57155238CA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14 February 2011</a:t>
            </a:r>
            <a:endParaRPr lang="nl-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6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C4F18-1084-43BB-8F0C-8DDEC76DCA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6A994CB-1F92-4C91-953F-734AC77056FB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157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65B0BAA-DBE6-46A0-A778-60431F634DD6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63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DB467-7873-4513-AFB0-64C93AB0D52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E78A39A-4C99-4BCD-B018-36BE006FADB3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2487A-4EC9-4160-846D-E5DD7CFD4F6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67F91C8B-5689-4E96-80D0-65BB65C00E44}" type="datetime3">
              <a:rPr lang="en-US" smtClean="0"/>
              <a:pPr/>
              <a:t>13 September 2017</a:t>
            </a:fld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064700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DE4C3-FD53-4754-8387-ED0250ADD0E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1DD6BB2-EB94-4FAE-A149-4F64DDD88762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260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4D3DCD-78F2-4C02-80EF-E6C3442401A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14 February 2011</a:t>
            </a:r>
            <a:endParaRPr lang="nl-NL" dirty="0" smtClean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169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7513" y="1293813"/>
            <a:ext cx="2100262" cy="49133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6725" y="1293813"/>
            <a:ext cx="6148388" cy="49133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EBBB1C-FD6D-4964-872D-637C2E61DE2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marL="0" marR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74DA9D-FB39-451B-A108-771D65D092FA}" type="datetime3">
              <a:rPr lang="en-US" smtClean="0"/>
              <a:pPr/>
              <a:t>13 September 2017</a:t>
            </a:fld>
            <a:endParaRPr lang="nl-NL" dirty="0" smtClean="0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391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293813"/>
            <a:ext cx="8401050" cy="4921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/>
          <a:p>
            <a:r>
              <a:rPr lang="nl-NL" smtClean="0"/>
              <a:t>Klik op het pictogram als u een illustratie wilt toevoegen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466725" y="6611938"/>
            <a:ext cx="1905000" cy="119062"/>
          </a:xfrm>
        </p:spPr>
        <p:txBody>
          <a:bodyPr/>
          <a:lstStyle>
            <a:lvl1pPr>
              <a:defRPr/>
            </a:lvl1pPr>
          </a:lstStyle>
          <a:p>
            <a:fld id="{C0E4B359-E2E3-44DC-A349-1126A74EF1B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>
          <a:xfrm>
            <a:off x="7264400" y="6611938"/>
            <a:ext cx="1508125" cy="119062"/>
          </a:xfrm>
        </p:spPr>
        <p:txBody>
          <a:bodyPr/>
          <a:lstStyle>
            <a:lvl1pPr>
              <a:defRPr/>
            </a:lvl1pPr>
          </a:lstStyle>
          <a:p>
            <a:fld id="{B90AA795-8750-4112-8D3F-5758D0F39CE8}" type="datetime3">
              <a:rPr lang="en-US" smtClean="0"/>
              <a:pPr/>
              <a:t>13 September 2017</a:t>
            </a:fld>
            <a:endParaRPr lang="nl-NL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en-GB" dirty="0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69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D84257-ED32-48C1-8368-C36FAEBD5AE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6B6BDDF-2A89-4039-BE8A-509CE46CCAE6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3450" y="2068513"/>
            <a:ext cx="4124325" cy="4138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EFCD2F-3854-4509-94B1-251D221B176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1DF2BC-8A43-4914-9A84-B7BDC8E802FB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DFE5E-4DF5-4E22-BF27-B57155238CA5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66882B7-EDFC-4F48-8AF5-E70F44ED6812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2C4F18-1084-43BB-8F0C-8DDEC76DCA4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DBC99A0-50CB-43C2-A15A-7A72FC1B949A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FF4269-9A2A-402C-95A8-1E64AE3A37F9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328D42C-744F-47AE-9729-62D2907478C0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E2487A-4EC9-4160-846D-E5DD7CFD4F63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5E3D685-99AE-4B48-89D7-929B7FE72527}" type="datetime4">
              <a:rPr lang="nl-NL" smtClean="0"/>
              <a:pPr/>
              <a:t>13 september 2017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CDE4C3-FD53-4754-8387-ED0250ADD0EA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448838B-8E2F-4CBB-AF86-AF7B5DEE893A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6" y="6525344"/>
            <a:ext cx="3097337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A7767DB5-9DBB-4547-9226-1DA966EC908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611938"/>
            <a:ext cx="1508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304E76BA-3E86-4990-863F-0FA9D596FAFB}" type="datetime4">
              <a:rPr lang="nl-NL" smtClean="0"/>
              <a:pPr/>
              <a:t>13 september 2017</a:t>
            </a:fld>
            <a:endParaRPr lang="nl-NL" dirty="0"/>
          </a:p>
        </p:txBody>
      </p:sp>
      <p:pic>
        <p:nvPicPr>
          <p:cNvPr id="922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14" cstate="print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7" y="6525344"/>
            <a:ext cx="2736304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1011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6350000"/>
            <a:ext cx="9144000" cy="50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293813"/>
            <a:ext cx="8401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068513"/>
            <a:ext cx="84010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6725" y="6611938"/>
            <a:ext cx="1905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A7767DB5-9DBB-4547-9226-1DA966EC908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64400" y="6611938"/>
            <a:ext cx="1508125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fld id="{11EC5AFD-569C-4F7D-8057-E6B51A727791}" type="datetime3">
              <a:rPr lang="en-US" smtClean="0"/>
              <a:pPr/>
              <a:t>13 September 2017</a:t>
            </a:fld>
            <a:endParaRPr lang="nl-NL" dirty="0"/>
          </a:p>
        </p:txBody>
      </p:sp>
      <p:pic>
        <p:nvPicPr>
          <p:cNvPr id="9225" name="Picture 9" descr="Z:\KA\Carma\DocSys\Customers\VenW Rijksbreed\Models\Presentaties\background_pictures\logo wit\RO_VW_diap.png"/>
          <p:cNvPicPr>
            <a:picLocks noChangeAspect="1" noChangeArrowheads="1"/>
          </p:cNvPicPr>
          <p:nvPr/>
        </p:nvPicPr>
        <p:blipFill>
          <a:blip r:embed="rId14" cstate="print"/>
          <a:srcRect l="46451" t="15443" r="46289" b="20656"/>
          <a:stretch>
            <a:fillRect/>
          </a:stretch>
        </p:blipFill>
        <p:spPr bwMode="auto">
          <a:xfrm>
            <a:off x="4376738" y="0"/>
            <a:ext cx="393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5977" y="6525344"/>
            <a:ext cx="2736304" cy="2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608013" eaLnBrk="0" hangingPunct="0">
              <a:defRPr sz="1000">
                <a:solidFill>
                  <a:srgbClr val="FFFFFF"/>
                </a:solidFill>
                <a:latin typeface="+mn-lt"/>
                <a:cs typeface="Arial" charset="0"/>
              </a:defRPr>
            </a:lvl1pPr>
          </a:lstStyle>
          <a:p>
            <a:r>
              <a:rPr lang="nl-NL" dirty="0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180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8144E107-D417-4BAE-87AE-60DD39924947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92825" y="2564904"/>
            <a:ext cx="3598862" cy="857250"/>
          </a:xfrm>
        </p:spPr>
        <p:txBody>
          <a:bodyPr/>
          <a:lstStyle/>
          <a:p>
            <a:r>
              <a:rPr lang="en-US" sz="2400" b="1" dirty="0" smtClean="0"/>
              <a:t>De </a:t>
            </a:r>
            <a:r>
              <a:rPr lang="en-US" sz="2400" b="1" dirty="0" err="1" smtClean="0"/>
              <a:t>weg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vrij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voor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zelfrijdende</a:t>
            </a:r>
            <a:r>
              <a:rPr lang="en-US" sz="2400" b="1" dirty="0" smtClean="0"/>
              <a:t> auto´s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Over </a:t>
            </a:r>
            <a:r>
              <a:rPr lang="en-US" sz="1800" dirty="0" err="1" smtClean="0"/>
              <a:t>innovatie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wetgeving</a:t>
            </a:r>
            <a:endParaRPr lang="nl-NL" sz="1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Klaas Sanders</a:t>
            </a:r>
            <a:endParaRPr lang="nl-NL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953000" y="762000"/>
            <a:ext cx="28194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5127" name="Picture 7" descr="I:\AAA Logo's Infrastructuur en Milieu\IenM\Woordmerk voor Powerpoint_di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300" y="609600"/>
            <a:ext cx="3822700" cy="865188"/>
          </a:xfrm>
          <a:prstGeom prst="rect">
            <a:avLst/>
          </a:prstGeom>
          <a:noFill/>
        </p:spPr>
      </p:pic>
      <p:pic>
        <p:nvPicPr>
          <p:cNvPr id="1026" name="Picture 2" descr="\\SSCDATA02.FRD.SHSDIR.NL\IenM_USER.F$\FGogh\Desktop\Zelfrijdende_auto_toekom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199071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725" y="1412776"/>
            <a:ext cx="8401050" cy="4794349"/>
          </a:xfrm>
        </p:spPr>
        <p:txBody>
          <a:bodyPr/>
          <a:lstStyle/>
          <a:p>
            <a:pPr marL="0" indent="0">
              <a:buNone/>
            </a:pPr>
            <a:r>
              <a:rPr lang="nl-NL" sz="8800" b="1" dirty="0" smtClean="0">
                <a:latin typeface="Eras Demi ITC" panose="020B0805030504020804" pitchFamily="34" charset="0"/>
              </a:rPr>
              <a:t>Maar hoe zit dat dan juridisch?</a:t>
            </a:r>
            <a:endParaRPr lang="nl-NL" sz="8800" b="1" dirty="0">
              <a:latin typeface="Eras Demi ITC" panose="020B08050305040208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63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Voertuigregelgeving</a:t>
            </a:r>
            <a:endParaRPr lang="nl-NL" b="1" dirty="0"/>
          </a:p>
        </p:txBody>
      </p:sp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0324746"/>
              </p:ext>
            </p:extLst>
          </p:nvPr>
        </p:nvGraphicFramePr>
        <p:xfrm>
          <a:off x="466725" y="2068513"/>
          <a:ext cx="8401050" cy="179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2" y="3861048"/>
            <a:ext cx="3491880" cy="232905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46" y="3861048"/>
            <a:ext cx="3491879" cy="232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9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F4269-9A2A-402C-95A8-1E64AE3A37F9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328D42C-744F-47AE-9729-62D2907478C0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3" y="2500878"/>
            <a:ext cx="5796136" cy="402446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692696"/>
            <a:ext cx="6096000" cy="3429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139952" y="561552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2013</a:t>
            </a: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956377" y="3599305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nl-NL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E4B359-E2E3-44DC-A349-1126A74EF1B4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BD31B11-F223-4A7F-98AB-1298E820D8C6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466725" y="172084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Artikel 2a, eerste lid, Besluit </a:t>
            </a:r>
            <a:r>
              <a:rPr lang="nl-NL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ontheffingverlening</a:t>
            </a:r>
            <a:r>
              <a:rPr lang="nl-N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exceptioneel vervoer:</a:t>
            </a:r>
          </a:p>
          <a:p>
            <a:endParaRPr lang="nl-NL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Dienst Wegverkeer kan voor voertuigen waarvoor […] goedkeuring is vereist, ontheffing verlenen van [de voertuigeisen] voor zover en voor zolang dat nuttig is voor het testen van verder geautomatiseerde functies in voertuigen en het daarmee ervaring opdoen in het verkeer.</a:t>
            </a:r>
            <a:endParaRPr lang="nl-NL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13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Ontheffingen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/>
              <a:t>Wegenverkeerswet</a:t>
            </a:r>
            <a:r>
              <a:rPr lang="en-US" b="1" dirty="0" smtClean="0"/>
              <a:t> 1994 </a:t>
            </a:r>
            <a:r>
              <a:rPr lang="en-US" b="1" dirty="0" err="1" smtClean="0"/>
              <a:t>maakt</a:t>
            </a:r>
            <a:r>
              <a:rPr lang="en-US" b="1" dirty="0" smtClean="0"/>
              <a:t> het </a:t>
            </a:r>
            <a:r>
              <a:rPr lang="en-US" b="1" dirty="0" err="1" smtClean="0"/>
              <a:t>mogelijk</a:t>
            </a:r>
            <a:r>
              <a:rPr lang="en-US" b="1" dirty="0" smtClean="0"/>
              <a:t> </a:t>
            </a:r>
            <a:r>
              <a:rPr lang="en-US" b="1" dirty="0" err="1" smtClean="0"/>
              <a:t>ontheffing</a:t>
            </a:r>
            <a:r>
              <a:rPr lang="en-US" b="1" dirty="0" smtClean="0"/>
              <a:t> te </a:t>
            </a:r>
            <a:r>
              <a:rPr lang="en-US" b="1" dirty="0" err="1" smtClean="0"/>
              <a:t>verlenen</a:t>
            </a:r>
            <a:r>
              <a:rPr lang="en-US" b="1" dirty="0" smtClean="0"/>
              <a:t> van </a:t>
            </a:r>
            <a:r>
              <a:rPr lang="en-US" b="1" dirty="0" err="1" smtClean="0"/>
              <a:t>technische</a:t>
            </a:r>
            <a:r>
              <a:rPr lang="en-US" b="1" dirty="0" smtClean="0"/>
              <a:t> </a:t>
            </a:r>
            <a:r>
              <a:rPr lang="en-US" b="1" dirty="0" err="1" smtClean="0"/>
              <a:t>voertuigeisen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err="1" smtClean="0"/>
              <a:t>Verder</a:t>
            </a:r>
            <a:r>
              <a:rPr lang="en-US" b="1" dirty="0" smtClean="0"/>
              <a:t> </a:t>
            </a:r>
            <a:r>
              <a:rPr lang="en-US" b="1" dirty="0" err="1" smtClean="0"/>
              <a:t>ingekaderd</a:t>
            </a:r>
            <a:r>
              <a:rPr lang="en-US" b="1" dirty="0" smtClean="0"/>
              <a:t> in het </a:t>
            </a:r>
            <a:r>
              <a:rPr lang="en-US" b="1" dirty="0" err="1" smtClean="0"/>
              <a:t>Besluit</a:t>
            </a:r>
            <a:r>
              <a:rPr lang="en-US" b="1" dirty="0" smtClean="0"/>
              <a:t> </a:t>
            </a:r>
            <a:r>
              <a:rPr lang="en-US" b="1" dirty="0" err="1" smtClean="0"/>
              <a:t>ontheffingverlening</a:t>
            </a:r>
            <a:r>
              <a:rPr lang="en-US" b="1" dirty="0" smtClean="0"/>
              <a:t> </a:t>
            </a:r>
            <a:r>
              <a:rPr lang="en-US" b="1" dirty="0" err="1" smtClean="0"/>
              <a:t>exceptioneel</a:t>
            </a:r>
            <a:r>
              <a:rPr lang="en-US" b="1" dirty="0" smtClean="0"/>
              <a:t> transport (</a:t>
            </a:r>
            <a:r>
              <a:rPr lang="en-US" b="1" dirty="0" err="1" smtClean="0"/>
              <a:t>een</a:t>
            </a:r>
            <a:r>
              <a:rPr lang="en-US" b="1" dirty="0" smtClean="0"/>
              <a:t> </a:t>
            </a:r>
            <a:r>
              <a:rPr lang="en-US" b="1" dirty="0" err="1" smtClean="0"/>
              <a:t>AMvB</a:t>
            </a:r>
            <a:r>
              <a:rPr lang="en-US" b="1" dirty="0" smtClean="0"/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8E99C1-6DCF-4CA8-A0BB-D46F2958C00D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Ministry of Infrastructure and the Environment</a:t>
            </a:r>
            <a:endParaRPr lang="en-GB" dirty="0"/>
          </a:p>
        </p:txBody>
      </p:sp>
      <p:pic>
        <p:nvPicPr>
          <p:cNvPr id="7" name="Tijdelijke aanduiding voor inhoud 6" descr="exceptioneel transpo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48064" y="3429000"/>
            <a:ext cx="3802573" cy="28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446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Experimentenwet</a:t>
            </a: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pic>
        <p:nvPicPr>
          <p:cNvPr id="9" name="Picture 2" descr="\\SSCDATA02.FRD.SHSDIR.NL\IenM_USER.F$\FGogh\Desktop\driverless-car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85938"/>
            <a:ext cx="4626644" cy="3635221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395536" y="2131762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Kernelementen:</a:t>
            </a:r>
          </a:p>
          <a:p>
            <a:endParaRPr lang="nl-NL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vergunning RDW vereist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nl-NL" sz="1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uime bevoegdheid om van andere wetgeving af te wijken (met toestemming van de minister die het aangaat)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8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is nog steeds een bestuurder!</a:t>
            </a:r>
            <a:endParaRPr lang="nl-NL" sz="18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bestuurder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6725" y="2068513"/>
            <a:ext cx="6625555" cy="4138612"/>
          </a:xfrm>
        </p:spPr>
        <p:txBody>
          <a:bodyPr/>
          <a:lstStyle/>
          <a:p>
            <a:r>
              <a:rPr lang="nl-NL" sz="1800" b="1" dirty="0" smtClean="0"/>
              <a:t>Bestuurder is een centraal begrip in de wegenverkeerswetgeving</a:t>
            </a:r>
          </a:p>
          <a:p>
            <a:r>
              <a:rPr lang="nl-NL" sz="1800" b="1" dirty="0" smtClean="0"/>
              <a:t>Impliciet uitgangspunt: de bestuurder bevindt zich in het voertuig</a:t>
            </a:r>
          </a:p>
          <a:p>
            <a:r>
              <a:rPr lang="nl-NL" sz="1800" b="1" dirty="0" smtClean="0"/>
              <a:t>Geen bepalingen die expliciet eisen dat de bestuurder in de auto zit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" name="Tijdelijke aanduiding voor inhoud 7" descr="elderly-driver_2164765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9700" y="3925355"/>
            <a:ext cx="3600450" cy="2247378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FCD2F-3854-4509-94B1-251D221B176A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A8A896-DF00-4C5E-BB22-4BB27341767B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Ministry of Infrastructure and the Environment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26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20078"/>
          </a:xfrm>
        </p:spPr>
        <p:txBody>
          <a:bodyPr/>
          <a:lstStyle/>
          <a:p>
            <a:r>
              <a:rPr lang="nl-NL" b="1" dirty="0" smtClean="0"/>
              <a:t>Lastige bepalingen...</a:t>
            </a:r>
            <a:endParaRPr lang="nl-NL" b="1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576063"/>
          </a:xfrm>
        </p:spPr>
        <p:txBody>
          <a:bodyPr/>
          <a:lstStyle/>
          <a:p>
            <a:r>
              <a:rPr lang="nl-NL" sz="1800" dirty="0" smtClean="0"/>
              <a:t>Artikel 7 WVW</a:t>
            </a:r>
            <a:endParaRPr lang="nl-NL" sz="1800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4216"/>
            <a:ext cx="4040188" cy="2272605"/>
          </a:xfrm>
        </p:spPr>
      </p:pic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>
          <a:xfrm>
            <a:off x="4645025" y="1916831"/>
            <a:ext cx="4041775" cy="648071"/>
          </a:xfrm>
        </p:spPr>
        <p:txBody>
          <a:bodyPr/>
          <a:lstStyle/>
          <a:p>
            <a:r>
              <a:rPr lang="nl-NL" sz="1800" dirty="0" smtClean="0"/>
              <a:t>Artikel 160 WVW</a:t>
            </a:r>
            <a:endParaRPr lang="nl-NL" sz="1800" dirty="0"/>
          </a:p>
        </p:txBody>
      </p:sp>
      <p:pic>
        <p:nvPicPr>
          <p:cNvPr id="14" name="Tijdelijke aanduiding voor inhoud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4576"/>
            <a:ext cx="4041775" cy="2691885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E4B359-E2E3-44DC-A349-1126A74EF1B4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BD31B11-F223-4A7F-98AB-1298E820D8C6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97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Slot</a:t>
            </a:r>
            <a:endParaRPr lang="nl-NL" b="1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4" y="692696"/>
            <a:ext cx="10297204" cy="5789351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FCD2F-3854-4509-94B1-251D221B176A}" type="slidenum">
              <a:rPr lang="nl-NL" smtClean="0"/>
              <a:pPr/>
              <a:t>18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1DF2BC-8A43-4914-9A84-B7BDC8E802FB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971600" y="551723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toekomst?</a:t>
            </a:r>
            <a:endParaRPr lang="nl-NL" sz="18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4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6725" y="1196753"/>
            <a:ext cx="8401050" cy="589186"/>
          </a:xfrm>
        </p:spPr>
        <p:txBody>
          <a:bodyPr/>
          <a:lstStyle/>
          <a:p>
            <a:pPr marL="514350" indent="-514350"/>
            <a:r>
              <a:rPr lang="en-GB" sz="2400" b="1" dirty="0" err="1" smtClean="0"/>
              <a:t>Uitdagingen</a:t>
            </a:r>
            <a:r>
              <a:rPr lang="en-GB" sz="2400" b="1" dirty="0" smtClean="0"/>
              <a:t> </a:t>
            </a:r>
            <a:endParaRPr lang="nl-NL" sz="2400" b="1" dirty="0" err="1" smtClean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1"/>
          </p:nvPr>
        </p:nvSpPr>
        <p:spPr>
          <a:xfrm>
            <a:off x="476101" y="1988840"/>
            <a:ext cx="5689451" cy="4138612"/>
          </a:xfrm>
        </p:spPr>
        <p:txBody>
          <a:bodyPr/>
          <a:lstStyle/>
          <a:p>
            <a:r>
              <a:rPr lang="en-US" sz="1800" b="1" dirty="0" err="1" smtClean="0"/>
              <a:t>Wegenverkeerswetgeving</a:t>
            </a:r>
            <a:endParaRPr lang="en-US" sz="1800" b="1" dirty="0" smtClean="0"/>
          </a:p>
          <a:p>
            <a:r>
              <a:rPr lang="en-US" sz="1800" b="1" dirty="0" err="1" smtClean="0"/>
              <a:t>Aansprakelijkheid</a:t>
            </a:r>
            <a:endParaRPr lang="en-US" sz="1800" b="1" dirty="0" smtClean="0"/>
          </a:p>
          <a:p>
            <a:r>
              <a:rPr lang="en-US" sz="1800" b="1" dirty="0" err="1" smtClean="0"/>
              <a:t>Gegevensbescherming</a:t>
            </a:r>
            <a:endParaRPr lang="en-US" sz="1800" b="1" dirty="0" smtClean="0"/>
          </a:p>
          <a:p>
            <a:r>
              <a:rPr lang="en-US" sz="1800" b="1" dirty="0" err="1" smtClean="0"/>
              <a:t>Regulering</a:t>
            </a:r>
            <a:r>
              <a:rPr lang="en-US" sz="1800" b="1" dirty="0" smtClean="0"/>
              <a:t> van software?</a:t>
            </a:r>
            <a:endParaRPr lang="en-US" sz="1800" b="1" dirty="0" smtClean="0"/>
          </a:p>
          <a:p>
            <a:pPr marL="400050" lvl="1" indent="0">
              <a:buNone/>
            </a:pPr>
            <a:r>
              <a:rPr lang="en-US" sz="1400" i="1" dirty="0" smtClean="0"/>
              <a:t>Code </a:t>
            </a:r>
            <a:r>
              <a:rPr lang="en-US" sz="1400" i="1" dirty="0" smtClean="0"/>
              <a:t>is law </a:t>
            </a:r>
            <a:r>
              <a:rPr lang="en-US" sz="1400" dirty="0" smtClean="0"/>
              <a:t>(Lawrence </a:t>
            </a:r>
            <a:r>
              <a:rPr lang="en-US" sz="1400" dirty="0" err="1" smtClean="0"/>
              <a:t>Lessig</a:t>
            </a:r>
            <a:r>
              <a:rPr lang="en-US" sz="1400" dirty="0" smtClean="0"/>
              <a:t>, 1999)</a:t>
            </a:r>
            <a:endParaRPr lang="en-US" sz="1400" dirty="0" smtClean="0"/>
          </a:p>
          <a:p>
            <a:endParaRPr lang="en-US" b="1" dirty="0" smtClean="0"/>
          </a:p>
          <a:p>
            <a:endParaRPr lang="en-US" dirty="0" smtClean="0"/>
          </a:p>
          <a:p>
            <a:endParaRPr lang="nl-NL" sz="2000" dirty="0" smtClean="0"/>
          </a:p>
          <a:p>
            <a:endParaRPr lang="en-US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7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8C0A8C-5F18-420F-8B68-AC949D268D65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Ministry of Infrastructure and the Environment</a:t>
            </a:r>
            <a:endParaRPr lang="en-GB" dirty="0"/>
          </a:p>
        </p:txBody>
      </p:sp>
      <p:sp>
        <p:nvSpPr>
          <p:cNvPr id="3074" name="AutoShape 2" descr="data:image/jpeg;base64,/9j/4AAQSkZJRgABAQAAAQABAAD/2wCEAAkGBxQTEhQUExQWFhUXGBcYFxYXGRoYGBcYFxcXFxcWFxocHCggHBolHRgXIjEhJSkrLi4uFx8zODMsNygtLisBCgoKDg0OGhAQGywcHCQsLCwsLCwsLCwsLCwsLCwsLCwsLCwsLCwsLCwsLCwsLCwsLCwsLCwsLCwsLCwsLCwsN//AABEIALQBGAMBIgACEQEDEQH/xAAcAAABBQEBAQAAAAAAAAAAAAAAAgMEBQYBBwj/xABJEAACAQIDBAYGBQgIBgMAAAABAhEAAwQSIQUxQVEGEyJhcZEyQoGhsdEHFFKSwSNTYoKi0uHwFRYXJENUwvEzRHJzk7Jj0+L/xAAYAQEBAQEBAAAAAAAAAAAAAAAAAQIDBP/EACARAQEBAAMAAgMBAQAAAAAAAAABEQISITFBE1FhcSL/2gAMAwEAAhEDEQA/APaaKKKAooooCiiigKKKKAooooCiia5NB2iuTXKBVFJooFUUmigVRSaKBVNX74QSfZxJPIDiaZxmNW3vOvL58qxO0tvvcxVpAYXK5PDWVAju1NUbb6+umYMs/aUj40tsdbEAtqZIUCWIESYEmNRr31EweNITUz41Y2nA4DXfUDXXN6tq4e85FHvafdQOun/hoBH5xiZ8Bbj30m/tmzbzBnAKnKR4gMPcarsV0xwygw2Y8ABvNWcbU2J15MRK5RajN2vSMLB13juOnKqbpZjsbh0Ny19W6pFzXLl0uscNFE6d5J30yOn1ripprEfSAkHKhJ790Vr8fL9J2iFgm2xibSXrN7BC3cUMjAOZB3HVafXYu2zvx2HXwtT/AKajt9IDDQIBTFzp/d5Ctfj5p24rK1sbayOhfaFtlLAMow4Om8yfV3RPCRWjXZt43CxxT9XEBFRAwIO8vGvH1RvHKsE/Tu/3UhOnN4TuM/7U/FyO/F6dcwzRpccd/YPxSmWw7kR1p14lVn9mK8zvdN8QfWA8KRb6Z31UCfbT8PI/JGyxJfCEPLPbLDrCTulgJiO/f3UVibnS+63ZeGVzDDmIII8vhRV/HftO0+nrdcNdFcNcXRyiiigKKKKAooooCiiigKKKKAooooCiiigKKTnpN+8EEmgcJqo2ntgIDlPt+Xzqr21t7eF8vn8qoLmILGSZq4lp/FY5nJndy+Z41SXdMUn/AG2/9lqZ1mtVG1cSVxGHI3NnU+BKVUje7PxjNlETEfxNXuIukITBGnGsZg7moHL5E1aWjo2p3THA8NfOpGnnW39sJav3BdeC0MJkzvHDwqpfpLh/tk+ANX218Kr32zKrdkbwD6z1GfBDJNtUB3+gD7Ika16tuOOTVK3SexwznwX+Nc/rJb4W7x/Uq1wVm71eZwucqYt5QsN6smfDzqPh0xJNuQ4MjrMwtBI9YLl7XhU2mRB/rDyw94+w/Kj+nLh3YS57f9qtMVhL7XHyvkSAE14xqYAnfzIpzEYe8DaKsGyg55YpnMQCQFOkyabTIpE2niNf7qxk6TAgQNO/ifbSvr+LO7C+bfxq6xGHuOqaqhDqWysTKg7gYGp5U3fwDG41wXcphergmBAObMu4g02niqGJxp/5dB4t/Gu5scf8K0Pb/Gp77OJstbN0ZmcsW1jVpgCd2ld2Xs5bLFi6tIjRcpGvOTT08Vyri8ym6LQQMs5ZmCQNPOirzHibbEcp8ta7V3Ee5zXaYU04DXkdyqKBXQKDlFKooE0UquUMcooNcmqO0VyaJqDtFcmiaDtFIu3goliAOZpFrEo25hVD1ZHpVjGF3IDHZHjry5VqPrK8Gzf9AZ//AFBrGdLTOIBgiUXeIO88KJVUomkOs0I2n88q4ppqEqutZ/pbZ1snvYeeWr5W1qp6UWc4tLmhixyiCSxyzAjdoCdY3U0XWxSQO0dcxBJ7lFWz7QtqDLrERvFQej+zbpsm7ekKmYs2UTAXgJ13cJqBtrpZZsWusVbpJJUhguka6aA+2szWlbj9oWjenrEAyGZYDcw5+NRTtGwCYvp4BgfhWXxvTMszFLYA4TkkaDf2DxnjSrPTYhdbSkydcwXQnQQF4bq7zlf2xZGlO0rP50nwBPwFJ/pG1zunwR/lWYPTdpP5NPaxaN27u0ptum13gtofqt+9V7f1M/jV/XU+xeP6jikvjVH+Fc9sD4tWJ/rFc5oOOinmTz5k02ekF3g8bvRBG6I9vZGvcKna/tercfXh+ZPte3+/3jzrtvFFtFsg8fTQ/AmsEdt3uFxvYFn1eMT6q/dHKuJtq8u53HDSBpy0p2/pj0Eve4WE9rf/AJrivfMgW7Om/ttpIn7HKK8/bbmIP+Jd++1Nnat8+vd++3zppjf4l75DI3UgkRAztv0G5e8eddrzi5fuMZbMx5sST767Uo+vVFOCkrSxXN0dFdoFFAGuUVyg7XKKKDlFR8Tjbduc7gRw4+W+q270ktgdlWY8oirjNsi6oJrH4rpBePowvgJ5c51que9duGCztPDUz3RV6s92zxm17Vv0nBMxA1PtjdSE2wpXPlYLGhaBm8By7z76zCWEsgNdhm4JvA8eZ93jUTH45n1Y+ylkXalbV2+74iyoOVJY6dwAB/arW4bEZoDQ0DWda8wx94C7YPMuvtIBHwrWbLxuXgD7SPZoYrNWLva3Smzh2CsCWKkwO4gfj7qyW1drLi7guKpUBcsHfoZn9qqnp/be5dUo/VtrrAbhMa+G/uqHsCyyIQ9zOSxIYgLAhNIH861u8ZOOs7dWJNcBpJNcWuY6m8eNTMXsyz+TuXXYZXLqiLJIAZe0SQADJqJbTtAcSamYvB3GTMHEEDKCeHHSJPmKRVb0s6QviWtWwQtnMq9SogaFR2zuI10G6PbS8R0bTEhmuXbdlAxVmYZmaCrQqbzoffxqvuC0jxdVrjgggqQi6soBOh4ruFMdM8QQpCqi9pSSM0kaaasa1Z7goelWzdl4QN1fWXrrTlViFE7pyruHHXWsVZsKQCR8an7SsA3DPOkC3W+PHPlLy0yMMvKliwv2R5U8EpxUrXjJpbMbgKMlShboNmmiLloK1IK0mKuoZCUh0iptm3zpVywCfnU1cVwSuVKu2IOlcpqY+q0xCHc6n9YfOlHEIN7L5isIkV3rBWOrp2bd9o2h/iL7DPwqI+37QPreMfxrIe00n31ekTvWuXpDagntA8BzqO3SUaRbPfJ/hWZM12J4inWJ3q7v9JHhgFUTuM7qrcRtm6Z7Z1J0B014ConVfyKUFHKrkibaU3aOZjPefmaT4Uu0pYgAEnl8+Qpe0MUthDkhrmgzcEkgHL367/hxzaSAbMuHdbufdb5UPbuWO1lK6R2hG/31p9l30ZRopgAmBE+IFZ7bPSe1eVrFu2V7XpaAdhuQ5xU21rJFQz5pJM0060HSRSXNZ1VT0lSFssDH5VRPKQ2taTZl2E7Uk8Y5mSe6q7GbKe8tsQOrzqXZoAVcrCZbSZjdrFScVjkRhYwkxaUTcYL+VJ7KhQVMJ38dI51PVROkmKm4kpcEGT2SdMrDh3xUbBXJUwGGumYRvHDyrJdIej+0tb19+rt9pgbri2QJ+x6Xupf0f4u4yXgzFgDbKySYnrJ37q3LsxLGxmg3uVRy1czU6mpeGudoHvFT8Ti4VR+iKpFeCKdxtyAs6AKSSSAAMzamazfIT5RcXaz3HP2bSv5X7Y/1Ux02tHLMGIBPdDDfV9sO3bW/N8A2uqdHBBO97bqdB+jNZz6UsELlpMRh7vWWbbFX3gjtCCwPI8Ypxu+ry4+sTjVm43iaTk3eVSMUIZvGo7Xo9Uny+ddXMvJFO23EVF+sH7J81+dc+tgbwR5H4GmGpuauU1gtp2tcwDSNOERvpOIxyFiVKgcBO6mGniomuZOdQ2xgnR18ifxpBxv6Q+43zoLMRTbGqx9oxxB9hHzrtvaYO8Uw9WOYUVXnaA5Gih69zkd/+9BuDlUxsOB3fjTDYY8GHtp2iZTJuiudf3CnGwjfo/z7KSuEbuq7xT03du8BXGbTnNPnCxwmuDDuxhV4b50HeTwFJYemQ8LppRavksBMAkCTw76sMDiLaXkQgPIYs55iICjgNd/H3VZdJNuYfDgWmXt3VIUyFALdkcp1O6Knb+NdVRiMfAy2tF9ZvWb5Duqj2teIs3COCkjxGv4VKJ4UzibLXLd1VUsSjAAbzKnjw8a5a2u9g44sgIJAP861lbeBQYl7mTtZm7XiPlVjeY2rfU2B9ZvKknskrmacqqB6e45ju0461h8Ji8Tbxtu1iLdpC5eVXKWQZWg9ljHIT31eN+YWa3DtqaSRpUc3eVJa7U6ni2uWHa0IZQBwIJ1IBnyjlVRs5kR7hAbrFEk5oWVYEFQBmGp51Lu4w5FA8PILXdn7OZrd66qyAbitHpa27TLpy36036PrXmfSbE3LzflHZu00iSRoxjed8cTVn0DSGurzCHyzfOqW/dF2GAIBL6HQ+kd8cav+hUC64/QnyYD8a3fInzWuFmkizvp7PrXLbamuXatYitbEkV3pDa/JuP8A4X96ua6T2j7KNtPMDmgHmsGp2pkWWDTMVIjVbZg7jKwQf541JYqjMDbC5xx1U6QYO7XkRVXsK4GSyTPoDcY1iRwNWd/FGNQGkRqKS+q846YdFspN2zom9kkAJ+kCdy93CsqmyidzofC7aP8Aqr2G4Z38a8s2v0etW7zobpQTKr1WaFbVdc4nl7K7Ss4i3NhOFkq+X7Q1HmNBTNrZqkgCSSQBrvJ0FXfR0W8LdzrimykQ6dSwDryPaO4wR4VE2het9czWyMmaVB074jlM1Q43RhwQvZJJywHEgxOvdHETSU2BJhXtMIJLByQoXfm0keMRT56TXAIDINQT2i3s7TGB4VHXb7KCEa2gP2QAeZ11qeh5ujTgMYU5TEay2gMrpqINPf1YIOpWBOYhSYAUNPfvqBd6QXGCzd9EypA1BgiZA5E0h9v3CCDebXfAjlxAnhT08K2hgOpcoQNwIMRIO40t8IqWheunKrGFVVlm8yABv8qijGtdKiWcjRQd/PjUjFbZ0W3cs2z1YyjMgJEDvMUMVt3aSD0bf32n3KBRVguNcwECITAGW2g1Og3LRTTHu27stw8x/ClMvHhz4VMKLeXXfu8DxBqty5JQ6DhWT4LtuGAImDSsvfTH1bvoOH7/AHVjtE3+Ho76h4vFnVBoBvj1jzPyp3qe/wDnzqtxRhiKspP8Rr1xhdsEayzKRB4ju7xSOku1LQvWVZlDDQAskyWEaZpFSblwraZ0IVhmGcTnAIg5O+O8HvrB9MLq9eiratrlZS1zLNx8oUiWJOUdyxu8a1N1fpuWuTT+CKnNJIEbxVeyk0W1Pa8PxHzqZBFxrlLWJKaQI6z1jpr3aZuAG+sNspYxivx6zU798j8a9IbBddhLlrROtAPWyQyFkXKBHpLKiQY4xXnvUXbOLRGtmRdSSNVILjtA8t9a43Sz1vxh6Q9rSafzUi4DlA/nfXPvVwztBStgEHUBzp3R8qubFn0ipbssWXI2UiGMSNxERVHtYk2SOSv7xVtgL3Z8jPHdG/luqb9qyXTLo6Gm7huzqWe2dZJMsyzuPEjyjjR9BlIxDdtGm2whShPpIZgGeBr0fElp7Uz31i9l4BLW0XVbYWVdgwLSQwzEQWyjWRoPVrpbvFMasCnEXWl5KWF1ri0i9XSLlmSPEfGpjJvoVaGK3o5Iw9g8coHksVpcHs9bgcs4QLuniT/D41nsPifq7vhwGm20ysAZHLFYkzoNIjhvqZduEgHUTrrV+zCb+UPlDAnlxrF9PMN2rVzmCp9mq/FqiY7s7ZSdQwXfrvQj4itB0zsZsNP2WU/6T7mNdJfUzx5viLCkzmA8YqM2HE+knnUzEKpiTFRsig+nOnI10ZN9QPtr7zXOpX7f7Jp3s/a/ZPzpZuAes3sA+dEMC2v2ifBTS8iD7X3R+JpQvL+n+z86ULy/pe0j8BQN22VSCucEbiMopfXqTJBJPFjNN5l4L+0flS7N7cAg85oLXZdstfsqfziHyYH8KKf6PoTirU8Cx8kais2q95VslyPtgnulf4fClbSw4dCeI3aj31jMXt6+0MbF4BTMlGHjqRSxtLFuNMLdMxrBEjhrPL41G8iww95wWBAgd86+yu/0iw9Q++qDEYnErGbDus8/96irtG8+YLb1BIPaGh86lm/THX+tUdpnih/n2VXYol2LbpjT2AVVtdxX5sD9YfgascEjlQbgAbWYMjfU+PYST9koD2AToXI8ln4is39IGy2R2xCRlYjOCSBb0VRk39gwOOhPlqL9iIbgpzHw3E+VRtu4gORYCkG7aunPPrLliBGnpg7/AFaceXrWJKNIHgK44Pb7xHw+VPYNZRDzVfgKkPZI1IyjmxCjzMVhcNbCDG2qKJYgCNNYEazpwrPdL8CGFu4VBa1dTidAzAHceeU+ytBhbRZb7W3VrVtgAFYH0oJiN4BLD2VlbNuExwJENca4hkHNKKwj2itcaY1C2qc6vSpaYNjyHeSKS9tV9Jx35QT791YVDbDBxl56eelN7NxYgKAc6dltDGa32WHfqDw1pk7eRLXXixfa2HyB2yIpbUwNSTu/nWu9ENt4e62IzpluMr3QQSQgDLaMbpM6mRxq4K3pdt6+MRhO32blwq+g19EAajTeaMXay47DP9pbqH2IxHxNO7f2E10ISOzauqy3FYRI3hgRprGgPKlM5a9hyQvYuE6E65rbrG7mRW5tZuLqKWlpjuBPsp/+kFSJVQYZhE6hBJ499M3NqG4SFMQEOmkhwSv41zaLODfUmAOZIFMm9YT/AImItL3ZgT5b6o+lq5rGp0za+Rp8bBs4rAouEVLV23cdWN1ipYqQpYE5lBJAgggQSCKocsYzDYjGl+si3kCO3oSTcAthSw1JzsPIVe9KMCLTAW5a2o372B3kGPPdxNeV9KdhYvB2Lj3Qyqz2erbMjAspdpBQkTuPDdXo52i16+wDKodLbhnMKOzPDXceVak1NxhduYEXMXhsTauWzGXMuaGIVieyI1MEirza2JW5YuJDSVMdk740q723GgtJbZhveTB01ygrIG+qRjc9bIP1q3x4781LXmrqDpBqK9lQYlgeQFSsVmV3GkBmG/kSOXdTAuic2ZZiN8/hXRgyt1ACJbX9ET576Tnt8n866Vt8W9zV2bXM/db50CesT7DH20dcn5vzNK621+l935mjrrf2T5JQLRwdyLr3k8qewrSs6LruApgYheCnzA+AoS/JgD9o0F70dSb4OcghWMgDw4+NFNdHw3XdhUY5G9NiqgSuswf5NFP+T19BX8CpQpwiN5Mcpmq7Zj5QLdzskaLLA5hvHHfFWe0NmC62bO6nQ9kwDHP+d9VK9ELJutcZnJYsW7ba5jPE6RyHKuWx0xL2nhldZzAETvIFYfB2GW5eOUn8oYPMSZjmPCtq/RDDERNzzHyptuhGFPFvNfxWs7UsZ5VMazv86W2NCBZUNmJEmdIjh7avH6AYQ6lX84+AFUfTDY9jBWUuKStoXO1JmCw0ju7MVMpOOIuIV7xxFsXntlAlwFAIK5WJQqIkFhvmoe0tq5yjXUIvlQzMSQBmAEHXRufvqPszphgfrF64bpW26W7YLI3pflJkAEgRGtRrnSqzbsAF5z6ZJUsADpOugOh8Iqzxpon2o1tbSqRlKpqOUGYPKAKYxQX63YDqri4ty2QQG0ZTMH1W7xrpVX9cW/bsXLbA9ghgpkoygyrRx19vCrba2HIxWC5G4+vdlmoIi4EYXGXEsB+qOHtu+Yk9oXbkpmgb1zQN++ot7bHXMWgWwdNWheXIaxzOvOtB0llL9vXKXUDLPpQTGUE6nUiN+tVm18ZbCANkUiZMQx1ntHjFWX0s8S9qYs2+rgwrKx03GHsmfulvM05s5s6Akj1gdfssy/hVZt5+xYYbmt3CN2vZtsN9WOxwSn69wfttUEboZeDC/acZkBQlHUXE3tqFYQOO7uqFtTBBdqBMPbCI2EcHKGCKS5aT9mSoHLlTvQg/3nFDXsld3/U3zq16RXGt3lK6hwgI0g5c5UHidXn2U3KZ4o9q7ZulupyIwXQDqgSSMvEESdZk66UvZynOpYqgDrobaoZzbvTJ7pHEEa1ZYWxYY5r9lX7PBVzSYgzviJ48qq1wFpbqMLdsQRuVQZneDFXjacsWG3nh7Q5piF9ptafCo+xLwZzwmxZP3QVNO7fMXMPw1uDzUCPEz76hdHrpLKJmbCbhp2WI3nXTdUE7pIIw5IOuZD4doU90Gvs1q8IzRdfn60OTp3t7qRt9f7s/dHxBqP8AR6wZLv8A3Tr4qo/CgPpYQ3cGqIjFjdthVHaJJzKFAAkkzXbmENvDhmMXRaRWQwcpRQpmJ101FX3SWURLkgBGRwx7UEEid3fVFhcbmUBgpJzs5MGWLEsGBGszOvOm+H2yyWmdiAiseyYYyIM7p0GsSeGlT7eEsZj1tvCowzZc2WG1MiI3AZYJ899ajC7GwVzOb1u0pA7MW1GYlWmYtniE4jfVFi9m2xGSzbAG+EX2cNKvCZMpzu3WF20bYvXOqy9XmOUL6IBAML3Akj2VW2uqE5zcBkQFCkRPame7dW0210dW6we2RbaACI7LAdw3HvqnvdFL06m2e+SPwrpGFNcTDwYF8nXeUAnh6tRerHI/e/hXMSGR2RlAZSQdT86bN88lqoeyD7P7R+VBUfZHmx/GkZ+9PIUkXWO73AUD1u7BkBNNYyyNOBBO6pDYl7j5mgA7yABw39576YwFi5dcKpYyRJG4DiSeFbW10dw66wzHhmYx5UFP0Y6zrHa2qMAhV+sBKwxBjQelpNFay2qIMqhVHIQB40VcTXrAu8z8T8q6GP2vgKy+z8ccoEA6cZn3GrG3jP0V9/zrza9GLdiftHzFIn+d/wASahjF9w/a+dH1nuH7X71BYLi2HFoHAGPcDTgxpOhE+IB+NVf1j9Ff2v3q51/6K/tfvUTE6/g8Nc/4mHtP4op+INQD0R2cTP1SwPG0n4Cg4n9Ff2v3q6MV3L5t+9V1MQNr9AMPdQLh8mGYMGLWUVS0AgKwIEjWskfocvW2L2sYScrgZrZ9ZSu9bhjfvit8Mafsjzb96lptCNyge1v3qunV5t/Z9tO2VYYq1dZPQ6xrkoc6OYzKdCUFQMR9G207jl3uYYnkWOX7vVxXsC7Xbdp7z8SaUu0gfSRT4aVdTHl+I2XjsLhZxrWXs2uyjW2OdRcy2wpGQAoNCOIiNdIr/wC0W3YGUWDcDEuDnAjMSY1U7q9gxBw91SlxCVOhVgHU+IMzVTc6E7Nf/Aw/3Mnwing8w6M9NbVg38S1pouXQMoIYiVZpmBx0qd0g6a2cT1Zw2hAd2S4Jg20YjQ6EGT7YrZYv6KcC4hbJUEgnq7riYngxI48Kq7v0Q4QGUOJQ67mVhqI4ofjTxFHtjpFasohS4rSineNSRJyqNy61lz0nuO6sMmUMCQ1y2pIBBIhmBrZN9DuG/zF77qUsfQ7hf8AMX/JPlSTC1K2jjbWIGDu2GlTdKlVKllbqyxRspIBgawdRuqN0YtQ1ktIBsLvIA9JzJ5938aTifo5tYG1dxNm/ea5bRyqnKAxyMvAakBiR31gn6UXMnYusrqtrKytBGS2yuRykn30xder9IbA+rXYIOmkHlFV/wBGNj8lc0Otx+HFSoPhXkl3pRjGBBxV8g6EdY3zq4wHSa7h8JZNlhmz3s86zmKkZhz4z/GmJr2rbtnLbUPohMGQDppwbQ7uNYrY7hgsMGaTKKCzgNI1AG/s1km+krEPYuWLwDB0ZQy6EEggGDpx3iKldHtu2sNetXHgZsKBn1MXDlJJ74UjxqYuts90KCG7Pjvqpx200HrfCsftvpUjE9UWM8SIHv1qkXGh5Ny6y9ypn/1LV4yw5Vs7u31HGot3pADxrL2nw2YZ7uIK8QtpFJ8CbhjyqWt/ZwAlcax4kPZUewdW3xresYm4zH2X9O2jtzPzGsUxszF2kDBlA1Y+iG0IhQDvEb6rdsYjCkL9Vt4hCCcxu3EfMOEZUWCD8aqs551ZyxMblNuWROg3ACFG/XXXx91MP0gQRAn0e70eO/jWNk864SadjGl/pxgImRSTt086oLCA5sxjskjvPAe2moqauNCdtnnRVF1fZJkSCBlnUzMn2aeddppj3XAPoP53VZ22qhwVzgYg6zu8CRz138as8O+6vPxeirNHp4NUBWp9GrTKTNczmkBqCaBc0mP9qTmrmeg7MV0NXC4rhFArNXQ9II30jX3UEjrqV11RJNAaiYnpfI3E+zSpKbTuD1vPX41T5qVnNXTF8Nrk+kqt/PtpaY2yd6FfD+FZ5btO27tNTGkVLTbnjxPzFMYjYFq4O0lpwftW1P4GqpXpdu8RqDHtirqYTiOg+Ebfg8OfBFHwiqfH/RrgXEHDtbEz+TZlBPfMitHb2i49bTv1+NSE2w3EA+6mmMBe+ibZ53G+p7rgPxQ1Cxf0RWWChcVcUD7SKx8wV+FepjaaHRl+BpQew3Iea1dR4/8A2MJr/fG7vyQ/+ynf7Grf+bf/AMa/vV679RU+ix9xpp9ntwYHx0oPJ/7GrX+bf/xj96lp9Ddjjibp8FUfOvUWwjjhPgaZdWG8EeyqPOF+h7C8b18/cH+mlf2RYT85e81/dr0IPXc1BgF+ijBDe14/rL+5Tg+i3Aj8795f3a3YagmgxKfRrgB/hufFvkBT9voBgB/gT4s3zrXUkrQZy10NwK/8sh8Sx/1UVosgooPPNkksJJOg08pq1tnVvGiivPw+HepKGnhXaK2yeBpQO6iiqjopJWu0UCQdSK47QY8KKKBanSgjTxoooGida5NFFQcJ1NCtRRQdUzSrRooqh+aWpmiiiOzS5iuUUSuq1LIooqjlq4akWcdcHrH26/GiiqibhtpOTBjy/jVqrUUVQl7SneAfEU02AQ8I8Ca7RREDF4QJuJ9tQiaKKAJ310V2iqE5qKKK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18" name="Picture 2" descr="Nissan Announces Unprecedented Autonomous Drive Benchma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971" y="2564904"/>
            <a:ext cx="4399804" cy="2821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2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volvo-sartre-620p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5333" y="980728"/>
            <a:ext cx="9729861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401050" cy="4583459"/>
          </a:xfrm>
        </p:spPr>
        <p:txBody>
          <a:bodyPr/>
          <a:lstStyle/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4000" b="1" dirty="0" smtClean="0"/>
              <a:t>Overzicht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>
                <a:solidFill>
                  <a:schemeClr val="bg1"/>
                </a:solidFill>
              </a:rPr>
              <a:t>1. Waar staan we nu?</a:t>
            </a:r>
            <a:br>
              <a:rPr lang="nl-NL" b="1" dirty="0" smtClean="0">
                <a:solidFill>
                  <a:schemeClr val="bg1"/>
                </a:solidFill>
              </a:rPr>
            </a:br>
            <a:r>
              <a:rPr lang="nl-NL" b="1" dirty="0" smtClean="0">
                <a:solidFill>
                  <a:schemeClr val="bg1"/>
                </a:solidFill>
              </a:rPr>
              <a:t>2. Juridische mogelijkheden en grenzen</a:t>
            </a:r>
            <a:br>
              <a:rPr lang="nl-NL" b="1" dirty="0" smtClean="0">
                <a:solidFill>
                  <a:schemeClr val="bg1"/>
                </a:solidFill>
              </a:rPr>
            </a:br>
            <a:r>
              <a:rPr lang="nl-NL" b="1" dirty="0" smtClean="0">
                <a:solidFill>
                  <a:schemeClr val="bg1"/>
                </a:solidFill>
              </a:rPr>
              <a:t>3. Uitdagingen</a:t>
            </a:r>
            <a:br>
              <a:rPr lang="nl-NL" b="1" dirty="0" smtClean="0">
                <a:solidFill>
                  <a:schemeClr val="bg1"/>
                </a:solidFill>
              </a:rPr>
            </a:b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D8E99C1-6DCF-4CA8-A0BB-D46F2958C00D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 smtClean="0"/>
              <a:t>Ministerie</a:t>
            </a:r>
            <a:r>
              <a:rPr lang="en-GB" dirty="0" smtClean="0"/>
              <a:t> van </a:t>
            </a:r>
            <a:r>
              <a:rPr lang="en-GB" dirty="0" err="1" smtClean="0"/>
              <a:t>Infrastructuur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Milieu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48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FCD2F-3854-4509-94B1-251D221B176A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1DF2BC-8A43-4914-9A84-B7BDC8E802FB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905758"/>
            <a:ext cx="9324527" cy="559622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771800" y="1556792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Bedankt voor uw aandacht!</a:t>
            </a:r>
            <a:endParaRPr lang="nl-NL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Innovatie is </a:t>
            </a:r>
            <a:r>
              <a:rPr lang="nl-NL" b="1" dirty="0"/>
              <a:t>v</a:t>
            </a:r>
            <a:r>
              <a:rPr lang="nl-NL" b="1" dirty="0" smtClean="0"/>
              <a:t>an alle tijden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725" y="2068514"/>
            <a:ext cx="8401050" cy="3210296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pic>
        <p:nvPicPr>
          <p:cNvPr id="2050" name="Picture 2" descr="\\SSCDATA02.FRD.SHSDIR.NL\IenM_USER.F$\FGogh\Desktop\Krantenartikel zra 6 april 189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1045" y="2193304"/>
            <a:ext cx="9809589" cy="251678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 flipH="1">
            <a:off x="611560" y="4834874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Krantenbericht, 6 april 1898</a:t>
            </a:r>
            <a:endParaRPr lang="nl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Levels</a:t>
            </a:r>
            <a:r>
              <a:rPr lang="nl-NL" b="1" dirty="0" smtClean="0"/>
              <a:t> of </a:t>
            </a:r>
            <a:r>
              <a:rPr lang="nl-NL" b="1" dirty="0" err="1" smtClean="0"/>
              <a:t>automation</a:t>
            </a:r>
            <a:r>
              <a:rPr lang="nl-NL" b="1" dirty="0" smtClean="0"/>
              <a:t> (SAE)</a:t>
            </a:r>
            <a:endParaRPr lang="nl-NL" b="1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sz="half" idx="1"/>
          </p:nvPr>
        </p:nvGraphicFramePr>
        <p:xfrm>
          <a:off x="467544" y="2060850"/>
          <a:ext cx="8353748" cy="4191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334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Level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Description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34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0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No </a:t>
                      </a:r>
                      <a:r>
                        <a:rPr lang="nl-NL" sz="2000" dirty="0" err="1" smtClean="0"/>
                        <a:t>Automation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34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1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Driver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assistance</a:t>
                      </a:r>
                      <a:r>
                        <a:rPr lang="nl-NL" sz="2000" dirty="0" smtClean="0"/>
                        <a:t> 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31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2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Partial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Automation</a:t>
                      </a:r>
                      <a:r>
                        <a:rPr lang="nl-NL" sz="2000" dirty="0" smtClean="0"/>
                        <a:t> 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34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3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Conditional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Automation</a:t>
                      </a:r>
                      <a:r>
                        <a:rPr lang="nl-NL" sz="2000" dirty="0" smtClean="0"/>
                        <a:t> 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31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4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High </a:t>
                      </a:r>
                      <a:r>
                        <a:rPr lang="nl-NL" sz="2000" dirty="0" err="1" smtClean="0"/>
                        <a:t>Automation</a:t>
                      </a:r>
                      <a:r>
                        <a:rPr lang="nl-NL" sz="2000" dirty="0" smtClean="0"/>
                        <a:t> 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43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5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Full </a:t>
                      </a:r>
                      <a:r>
                        <a:rPr lang="nl-NL" sz="2000" dirty="0" err="1" smtClean="0"/>
                        <a:t>automation</a:t>
                      </a:r>
                      <a:r>
                        <a:rPr lang="nl-NL" sz="2000" dirty="0" smtClean="0"/>
                        <a:t> (</a:t>
                      </a:r>
                      <a:r>
                        <a:rPr lang="nl-NL" sz="2000" dirty="0" err="1" smtClean="0"/>
                        <a:t>no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driver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needed</a:t>
                      </a:r>
                      <a:r>
                        <a:rPr lang="nl-NL" sz="2000" dirty="0" smtClean="0"/>
                        <a:t>)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FCD2F-3854-4509-94B1-251D221B176A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A8A896-DF00-4C5E-BB22-4BB27341767B}" type="datetime3">
              <a:rPr lang="en-US" smtClean="0"/>
              <a:pPr/>
              <a:t>13 September 2017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err="1" smtClean="0"/>
              <a:t>Ministerie</a:t>
            </a:r>
            <a:r>
              <a:rPr lang="en-GB" dirty="0" smtClean="0"/>
              <a:t> van </a:t>
            </a:r>
            <a:r>
              <a:rPr lang="en-GB" dirty="0" err="1" smtClean="0"/>
              <a:t>Infrastructuur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Milieu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9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90832"/>
            <a:ext cx="4978895" cy="393951"/>
          </a:xfrm>
        </p:spPr>
        <p:txBody>
          <a:bodyPr/>
          <a:lstStyle/>
          <a:p>
            <a:r>
              <a:rPr lang="nl-NL" dirty="0" smtClean="0"/>
              <a:t>Wat kan er nu al?</a:t>
            </a:r>
            <a:endParaRPr lang="nl-NL" b="1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14293"/>
            <a:ext cx="3240360" cy="2148359"/>
          </a:xfrm>
        </p:spPr>
      </p:pic>
      <p:sp>
        <p:nvSpPr>
          <p:cNvPr id="12" name="Tijdelijke aanduiding voor tekst 11"/>
          <p:cNvSpPr>
            <a:spLocks noGrp="1"/>
          </p:cNvSpPr>
          <p:nvPr>
            <p:ph type="body" sz="half" idx="2"/>
          </p:nvPr>
        </p:nvSpPr>
        <p:spPr>
          <a:xfrm>
            <a:off x="447560" y="1797839"/>
            <a:ext cx="3404359" cy="4353347"/>
          </a:xfrm>
        </p:spPr>
        <p:txBody>
          <a:bodyPr/>
          <a:lstStyle/>
          <a:p>
            <a:r>
              <a:rPr lang="nl-NL" b="1" dirty="0" smtClean="0"/>
              <a:t>Level 1 toepassingen gemeengoed, ook buiten het premium segment: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</a:t>
            </a:r>
            <a:r>
              <a:rPr lang="nl-NL" dirty="0" smtClean="0"/>
              <a:t>ruise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parkeerassistent</a:t>
            </a:r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Level 2 toepassingen ook beschikbaar, m.n. in het premium segment: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</a:t>
            </a:r>
            <a:r>
              <a:rPr lang="nl-NL" dirty="0" smtClean="0"/>
              <a:t>ruise control + </a:t>
            </a:r>
            <a:r>
              <a:rPr lang="nl-NL" dirty="0" err="1" smtClean="0"/>
              <a:t>lane</a:t>
            </a:r>
            <a:r>
              <a:rPr lang="nl-NL" dirty="0" smtClean="0"/>
              <a:t> </a:t>
            </a:r>
            <a:r>
              <a:rPr lang="nl-NL" dirty="0" err="1" smtClean="0"/>
              <a:t>keeping</a:t>
            </a:r>
            <a:r>
              <a:rPr lang="nl-NL" dirty="0" smtClean="0"/>
              <a:t> assistance</a:t>
            </a:r>
          </a:p>
          <a:p>
            <a:endParaRPr lang="nl-NL" dirty="0"/>
          </a:p>
          <a:p>
            <a:r>
              <a:rPr lang="nl-NL" b="1" dirty="0" smtClean="0"/>
              <a:t>Level 3 toepassingen hier en daar ook al beschikbaar: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</a:t>
            </a:r>
            <a:r>
              <a:rPr lang="nl-NL" dirty="0" smtClean="0"/>
              <a:t>uto is in staat op de snelweg zelf te rijden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EFCD2F-3854-4509-94B1-251D221B176A}" type="slidenum">
              <a:rPr lang="nl-NL" smtClean="0"/>
              <a:pPr/>
              <a:t>5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1DF2BC-8A43-4914-9A84-B7BDC8E802FB}" type="datetime4">
              <a:rPr lang="nl-NL" smtClean="0"/>
              <a:pPr/>
              <a:t>13 september 2017</a:t>
            </a:fld>
            <a:endParaRPr lang="nl-NL" dirty="0"/>
          </a:p>
        </p:txBody>
      </p:sp>
      <p:pic>
        <p:nvPicPr>
          <p:cNvPr id="10" name="Tijdelijke aanduiding voor inhoud 9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576608"/>
            <a:ext cx="3240361" cy="1988399"/>
          </a:xfrm>
        </p:spPr>
      </p:pic>
    </p:spTree>
    <p:extLst>
      <p:ext uri="{BB962C8B-B14F-4D97-AF65-F5344CB8AC3E}">
        <p14:creationId xmlns:p14="http://schemas.microsoft.com/office/powerpoint/2010/main" val="1672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401050" cy="4921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err="1" smtClean="0"/>
              <a:t>Eindbeeld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volledig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geautomatiseerd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nl-NL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pic>
        <p:nvPicPr>
          <p:cNvPr id="7" name="Afbeelding 6" descr="self-driving c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1844824"/>
            <a:ext cx="7443100" cy="424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Voordelen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Verkeersveiligheid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verbetert</a:t>
            </a:r>
            <a:endParaRPr lang="en-US" sz="2000" b="1" dirty="0" smtClean="0"/>
          </a:p>
          <a:p>
            <a:r>
              <a:rPr lang="en-US" sz="2000" b="1" dirty="0" err="1" smtClean="0"/>
              <a:t>Verkeersdoorstroming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verbetert</a:t>
            </a:r>
            <a:endParaRPr lang="en-US" sz="2000" b="1" dirty="0" smtClean="0"/>
          </a:p>
          <a:p>
            <a:r>
              <a:rPr lang="en-US" sz="2000" b="1" dirty="0" err="1" smtClean="0"/>
              <a:t>Goed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voor</a:t>
            </a:r>
            <a:r>
              <a:rPr lang="en-US" sz="2000" b="1" dirty="0" smtClean="0"/>
              <a:t> het milieu</a:t>
            </a:r>
          </a:p>
          <a:p>
            <a:r>
              <a:rPr lang="en-US" sz="2000" b="1" dirty="0" err="1" smtClean="0"/>
              <a:t>Mobiliteitsverbetering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voor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kwetsbare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groepen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DB467-7873-4513-AFB0-64C93AB0D52A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E78A39A-4C99-4BCD-B018-36BE006FADB3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pic>
        <p:nvPicPr>
          <p:cNvPr id="1026" name="Picture 2" descr="\\SSCDATA02.FRD.SHSDIR.NL\IenM_USER.F$\FGogh\Desktop\flinstones 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25486"/>
            <a:ext cx="3480445" cy="268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533400" algn="l"/>
              </a:tabLst>
            </a:pPr>
            <a:r>
              <a:rPr lang="en-GB" sz="2400" b="1" dirty="0" err="1" smtClean="0">
                <a:latin typeface="+mn-lt"/>
              </a:rPr>
              <a:t>Risico’s</a:t>
            </a:r>
            <a:r>
              <a:rPr lang="en-GB" sz="2400" b="1" dirty="0" smtClean="0">
                <a:latin typeface="+mn-lt"/>
              </a:rPr>
              <a:t>: privacy, cyber security</a:t>
            </a:r>
            <a:endParaRPr lang="en-US" sz="2400" b="1" dirty="0">
              <a:latin typeface="+mn-lt"/>
            </a:endParaRPr>
          </a:p>
        </p:txBody>
      </p:sp>
      <p:pic>
        <p:nvPicPr>
          <p:cNvPr id="8" name="Tijdelijke aanduiding voor inhoud 7" descr="cyber crim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8759" y="2068513"/>
            <a:ext cx="3820257" cy="4138612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CDB467-7873-4513-AFB0-64C93AB0D52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r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E99C1-6DCF-4CA8-A0BB-D46F2958C00D}" type="datetime3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pPr marL="0" marR="0" lvl="0" indent="0" algn="r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 September 2017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 charset="0"/>
              </a:rPr>
              <a:t>Ministry of Infrastructure and the Environment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 charset="0"/>
            </a:endParaRPr>
          </a:p>
        </p:txBody>
      </p:sp>
      <p:pic>
        <p:nvPicPr>
          <p:cNvPr id="12" name="Tijdelijke aanduiding voor inhoud 11" descr="data securit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132856"/>
            <a:ext cx="3600400" cy="3456384"/>
          </a:xfrm>
        </p:spPr>
      </p:pic>
    </p:spTree>
    <p:extLst>
      <p:ext uri="{BB962C8B-B14F-4D97-AF65-F5344CB8AC3E}">
        <p14:creationId xmlns:p14="http://schemas.microsoft.com/office/powerpoint/2010/main" val="40862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Politieke</a:t>
            </a:r>
            <a:r>
              <a:rPr lang="en-US" b="1" dirty="0" smtClean="0"/>
              <a:t> </a:t>
            </a:r>
            <a:r>
              <a:rPr lang="en-US" b="1" dirty="0" err="1" smtClean="0"/>
              <a:t>ambities</a:t>
            </a:r>
            <a:endParaRPr lang="nl-NL" b="1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6725" y="2068513"/>
            <a:ext cx="6121499" cy="4138612"/>
          </a:xfrm>
        </p:spPr>
        <p:txBody>
          <a:bodyPr/>
          <a:lstStyle/>
          <a:p>
            <a:r>
              <a:rPr lang="en-US" b="1" dirty="0" smtClean="0"/>
              <a:t>Nederland is </a:t>
            </a:r>
            <a:r>
              <a:rPr lang="en-US" b="1" dirty="0" err="1" smtClean="0"/>
              <a:t>hèt</a:t>
            </a:r>
            <a:r>
              <a:rPr lang="en-US" b="1" dirty="0" smtClean="0"/>
              <a:t> </a:t>
            </a:r>
            <a:r>
              <a:rPr lang="en-US" b="1" dirty="0" err="1" smtClean="0"/>
              <a:t>testland</a:t>
            </a:r>
            <a:r>
              <a:rPr lang="en-US" b="1" dirty="0" smtClean="0"/>
              <a:t> </a:t>
            </a:r>
            <a:r>
              <a:rPr lang="en-US" b="1" dirty="0" err="1" smtClean="0"/>
              <a:t>voor</a:t>
            </a:r>
            <a:r>
              <a:rPr lang="en-US" b="1" dirty="0" smtClean="0"/>
              <a:t> </a:t>
            </a:r>
            <a:r>
              <a:rPr lang="en-US" b="1" dirty="0" err="1" smtClean="0"/>
              <a:t>experimenten</a:t>
            </a:r>
            <a:r>
              <a:rPr lang="en-US" b="1" dirty="0" smtClean="0"/>
              <a:t> met </a:t>
            </a:r>
            <a:r>
              <a:rPr lang="en-US" b="1" dirty="0" err="1" smtClean="0"/>
              <a:t>zelfrijdende</a:t>
            </a:r>
            <a:r>
              <a:rPr lang="en-US" b="1" dirty="0" smtClean="0"/>
              <a:t> autos</a:t>
            </a:r>
          </a:p>
          <a:p>
            <a:endParaRPr lang="en-US" dirty="0"/>
          </a:p>
          <a:p>
            <a:r>
              <a:rPr lang="en-US" b="1" dirty="0" smtClean="0"/>
              <a:t>EU-</a:t>
            </a:r>
            <a:r>
              <a:rPr lang="en-US" b="1" dirty="0" err="1" smtClean="0"/>
              <a:t>voorzitterschap</a:t>
            </a:r>
            <a:r>
              <a:rPr lang="en-US" b="1" dirty="0" smtClean="0"/>
              <a:t> (1e half </a:t>
            </a:r>
            <a:r>
              <a:rPr lang="en-US" b="1" dirty="0" err="1" smtClean="0"/>
              <a:t>jaar</a:t>
            </a:r>
            <a:r>
              <a:rPr lang="en-US" b="1" dirty="0" smtClean="0"/>
              <a:t> 2016):</a:t>
            </a:r>
          </a:p>
          <a:p>
            <a:pPr lvl="1"/>
            <a:r>
              <a:rPr lang="en-US" b="1" dirty="0" smtClean="0"/>
              <a:t>The Experience</a:t>
            </a:r>
          </a:p>
          <a:p>
            <a:pPr lvl="1"/>
            <a:r>
              <a:rPr lang="en-US" b="1" dirty="0" smtClean="0"/>
              <a:t>European Truck Platooning Challenge</a:t>
            </a:r>
          </a:p>
          <a:p>
            <a:endParaRPr lang="nl-NL" dirty="0"/>
          </a:p>
        </p:txBody>
      </p:sp>
      <p:pic>
        <p:nvPicPr>
          <p:cNvPr id="8" name="Tijdelijke aanduiding voor illustratie 7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4159361"/>
            <a:ext cx="3336428" cy="2040363"/>
          </a:xfr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E4B359-E2E3-44DC-A349-1126A74EF1B4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BD31B11-F223-4A7F-98AB-1298E820D8C6}" type="datetime4">
              <a:rPr lang="nl-NL" smtClean="0"/>
              <a:pPr/>
              <a:t>13 september 2017</a:t>
            </a:fld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Ministerie van Infrastructuur en Milieu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8" y="4164067"/>
            <a:ext cx="4226898" cy="2096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data author=&quot;{00000000-0000-0000-0000-000000000000}&quot; authorname=&quot;(onbekend)&quot; model=&quot;{00000001-0005-0000-0001-000000000013}&quot; profile=&quot;1Logo&quot; created=&quot;2010-10-28 12:31:02&quot; modified=&quot;2010-10-28 14:12:02&quot;&gt;&lt;presentatie template=&quot;C:\Program Files\Carma DocSys\1Logo\Modellen\Presentaties\ministerie.pot&quot; enabled=&quot;true&quot; reopen=&quot;true&quot; lcid=&quot;1043&quot; newdoc=&quot;true&quot; engine=&quot;DocSysEngine.MSPPT&quot;&gt;&lt;titel class=&quot;string&quot; value=&quot;&quot;/&gt;&lt;fldfooter class=&quot;string&quot; value=&quot;&quot;/&gt;&lt;subtitel class=&quot;string&quot; value=&quot;&quot;/&gt;&lt;datum class=&quot;string&quot; value=&quot;29 oktober 2010&quot;/&gt;&lt;kleur class=&quot;string&quot; value=&quot;&quot;/&gt;&lt;divisie class=&quot;string&quot; value=&quot;Ministerie&quot; id=&quot;1&quot;/&gt;&lt;PAPER/&gt;&lt;/presentatie&gt;&lt;/data&gt;&#10;"/>
</p:tagLst>
</file>

<file path=ppt/theme/theme1.xml><?xml version="1.0" encoding="utf-8"?>
<a:theme xmlns:a="http://schemas.openxmlformats.org/drawingml/2006/main" name="Tijdelijk_bestand_Presentatie_IenM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jdelijk_bestand_Presentatie_IenM_Engels[1]">
  <a:themeElements>
    <a:clrScheme name="">
      <a:dk1>
        <a:srgbClr val="000000"/>
      </a:dk1>
      <a:lt1>
        <a:srgbClr val="FFFFFF"/>
      </a:lt1>
      <a:dk2>
        <a:srgbClr val="0E4A10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minister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nisterie 1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2">
        <a:dk1>
          <a:srgbClr val="000000"/>
        </a:dk1>
        <a:lt1>
          <a:srgbClr val="FFFFFF"/>
        </a:lt1>
        <a:dk2>
          <a:srgbClr val="3C1508"/>
        </a:dk2>
        <a:lt2>
          <a:srgbClr val="3C1508"/>
        </a:lt2>
        <a:accent1>
          <a:srgbClr val="FBD221"/>
        </a:accent1>
        <a:accent2>
          <a:srgbClr val="F9A529"/>
        </a:accent2>
        <a:accent3>
          <a:srgbClr val="FFFFFF"/>
        </a:accent3>
        <a:accent4>
          <a:srgbClr val="000000"/>
        </a:accent4>
        <a:accent5>
          <a:srgbClr val="FDE5AB"/>
        </a:accent5>
        <a:accent6>
          <a:srgbClr val="E29524"/>
        </a:accent6>
        <a:hlink>
          <a:srgbClr val="EE0026"/>
        </a:hlink>
        <a:folHlink>
          <a:srgbClr val="6065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3">
        <a:dk1>
          <a:srgbClr val="000000"/>
        </a:dk1>
        <a:lt1>
          <a:srgbClr val="FFFFFF"/>
        </a:lt1>
        <a:dk2>
          <a:srgbClr val="47145C"/>
        </a:dk2>
        <a:lt2>
          <a:srgbClr val="0E4A10"/>
        </a:lt2>
        <a:accent1>
          <a:srgbClr val="EE0026"/>
        </a:accent1>
        <a:accent2>
          <a:srgbClr val="D60044"/>
        </a:accent2>
        <a:accent3>
          <a:srgbClr val="FFFFFF"/>
        </a:accent3>
        <a:accent4>
          <a:srgbClr val="000000"/>
        </a:accent4>
        <a:accent5>
          <a:srgbClr val="F5AAAC"/>
        </a:accent5>
        <a:accent6>
          <a:srgbClr val="C2003D"/>
        </a:accent6>
        <a:hlink>
          <a:srgbClr val="ED8FBB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sterie 4">
        <a:dk1>
          <a:srgbClr val="000000"/>
        </a:dk1>
        <a:lt1>
          <a:srgbClr val="FFFFFF"/>
        </a:lt1>
        <a:dk2>
          <a:srgbClr val="529D26"/>
        </a:dk2>
        <a:lt2>
          <a:srgbClr val="808080"/>
        </a:lt2>
        <a:accent1>
          <a:srgbClr val="6ED9AD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2086B2"/>
        </a:accent6>
        <a:hlink>
          <a:srgbClr val="9ACCD4"/>
        </a:hlink>
        <a:folHlink>
          <a:srgbClr val="ED8F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Tijdelijk_bestand_Presentatie_IenM</Template>
  <TotalTime>0</TotalTime>
  <Words>489</Words>
  <Application>Microsoft Office PowerPoint</Application>
  <PresentationFormat>Diavoorstelling (4:3)</PresentationFormat>
  <Paragraphs>157</Paragraphs>
  <Slides>20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Eras Demi ITC</vt:lpstr>
      <vt:lpstr>Times New Roman</vt:lpstr>
      <vt:lpstr>Verdana</vt:lpstr>
      <vt:lpstr>Tijdelijk_bestand_Presentatie_IenM</vt:lpstr>
      <vt:lpstr>Tijdelijk_bestand_Presentatie_IenM_Engels[1]</vt:lpstr>
      <vt:lpstr>De weg vrij voor zelfrijdende auto´s  Over innovatie en wetgeving</vt:lpstr>
      <vt:lpstr>  Overzicht      1. Waar staan we nu? 2. Juridische mogelijkheden en grenzen 3. Uitdagingen  </vt:lpstr>
      <vt:lpstr>Innovatie is van alle tijden</vt:lpstr>
      <vt:lpstr>Levels of automation (SAE)</vt:lpstr>
      <vt:lpstr>Wat kan er nu al?</vt:lpstr>
      <vt:lpstr> Eindbeeld: volledig geautomatiseerd </vt:lpstr>
      <vt:lpstr>Voordelen</vt:lpstr>
      <vt:lpstr>Risico’s: privacy, cyber security</vt:lpstr>
      <vt:lpstr>Politieke ambities</vt:lpstr>
      <vt:lpstr>PowerPoint-presentatie</vt:lpstr>
      <vt:lpstr>Voertuigregelgeving</vt:lpstr>
      <vt:lpstr>PowerPoint-presentatie</vt:lpstr>
      <vt:lpstr>PowerPoint-presentatie</vt:lpstr>
      <vt:lpstr>Ontheffingen</vt:lpstr>
      <vt:lpstr>Experimentenwet</vt:lpstr>
      <vt:lpstr>De bestuurder</vt:lpstr>
      <vt:lpstr>Lastige bepalingen...</vt:lpstr>
      <vt:lpstr>Slot</vt:lpstr>
      <vt:lpstr>Uitdagingen 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Zelfrijdende Auto</dc:title>
  <dc:creator>FGogh</dc:creator>
  <cp:lastModifiedBy>Sanders, K. (Klaas) - HBJZ</cp:lastModifiedBy>
  <cp:revision>68</cp:revision>
  <dcterms:created xsi:type="dcterms:W3CDTF">2016-01-10T19:52:24Z</dcterms:created>
  <dcterms:modified xsi:type="dcterms:W3CDTF">2017-09-13T10:22:17Z</dcterms:modified>
</cp:coreProperties>
</file>