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handoutMasterIdLst>
    <p:handoutMasterId r:id="rId70"/>
  </p:handoutMasterIdLst>
  <p:sldIdLst>
    <p:sldId id="256" r:id="rId2"/>
    <p:sldId id="258" r:id="rId3"/>
    <p:sldId id="312" r:id="rId4"/>
    <p:sldId id="318" r:id="rId5"/>
    <p:sldId id="313" r:id="rId6"/>
    <p:sldId id="311" r:id="rId7"/>
    <p:sldId id="307" r:id="rId8"/>
    <p:sldId id="285" r:id="rId9"/>
    <p:sldId id="259" r:id="rId10"/>
    <p:sldId id="260" r:id="rId11"/>
    <p:sldId id="261" r:id="rId12"/>
    <p:sldId id="286" r:id="rId13"/>
    <p:sldId id="262" r:id="rId14"/>
    <p:sldId id="317" r:id="rId15"/>
    <p:sldId id="263" r:id="rId16"/>
    <p:sldId id="264" r:id="rId17"/>
    <p:sldId id="265" r:id="rId18"/>
    <p:sldId id="266" r:id="rId19"/>
    <p:sldId id="319" r:id="rId20"/>
    <p:sldId id="315" r:id="rId21"/>
    <p:sldId id="325" r:id="rId22"/>
    <p:sldId id="322" r:id="rId23"/>
    <p:sldId id="323" r:id="rId24"/>
    <p:sldId id="300" r:id="rId25"/>
    <p:sldId id="267" r:id="rId26"/>
    <p:sldId id="301" r:id="rId27"/>
    <p:sldId id="268" r:id="rId28"/>
    <p:sldId id="308" r:id="rId29"/>
    <p:sldId id="269" r:id="rId30"/>
    <p:sldId id="324" r:id="rId31"/>
    <p:sldId id="270" r:id="rId32"/>
    <p:sldId id="271" r:id="rId33"/>
    <p:sldId id="272" r:id="rId34"/>
    <p:sldId id="273" r:id="rId35"/>
    <p:sldId id="275" r:id="rId36"/>
    <p:sldId id="316" r:id="rId37"/>
    <p:sldId id="302" r:id="rId38"/>
    <p:sldId id="276" r:id="rId39"/>
    <p:sldId id="277" r:id="rId40"/>
    <p:sldId id="278" r:id="rId41"/>
    <p:sldId id="303" r:id="rId42"/>
    <p:sldId id="304" r:id="rId43"/>
    <p:sldId id="279" r:id="rId44"/>
    <p:sldId id="305" r:id="rId45"/>
    <p:sldId id="330" r:id="rId46"/>
    <p:sldId id="280" r:id="rId47"/>
    <p:sldId id="281" r:id="rId48"/>
    <p:sldId id="282" r:id="rId49"/>
    <p:sldId id="310" r:id="rId50"/>
    <p:sldId id="283" r:id="rId51"/>
    <p:sldId id="328" r:id="rId52"/>
    <p:sldId id="287" r:id="rId53"/>
    <p:sldId id="289" r:id="rId54"/>
    <p:sldId id="296" r:id="rId55"/>
    <p:sldId id="291" r:id="rId56"/>
    <p:sldId id="298" r:id="rId57"/>
    <p:sldId id="290" r:id="rId58"/>
    <p:sldId id="295" r:id="rId59"/>
    <p:sldId id="309" r:id="rId60"/>
    <p:sldId id="297" r:id="rId61"/>
    <p:sldId id="326" r:id="rId62"/>
    <p:sldId id="299" r:id="rId63"/>
    <p:sldId id="327" r:id="rId64"/>
    <p:sldId id="292" r:id="rId65"/>
    <p:sldId id="321" r:id="rId66"/>
    <p:sldId id="293" r:id="rId67"/>
    <p:sldId id="329" r:id="rId68"/>
  </p:sldIdLst>
  <p:sldSz cx="9144000" cy="6858000" type="screen4x3"/>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0" autoAdjust="0"/>
    <p:restoredTop sz="94643"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18714"/>
    </p:cViewPr>
  </p:outlineViewPr>
  <p:notesTextViewPr>
    <p:cViewPr>
      <p:scale>
        <a:sx n="100" d="100"/>
        <a:sy n="100" d="100"/>
      </p:scale>
      <p:origin x="0" y="0"/>
    </p:cViewPr>
  </p:notesTextViewPr>
  <p:notesViewPr>
    <p:cSldViewPr>
      <p:cViewPr varScale="1">
        <p:scale>
          <a:sx n="78" d="100"/>
          <a:sy n="78" d="100"/>
        </p:scale>
        <p:origin x="-336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990DD-D165-4DF2-80D4-908F43741231}" type="doc">
      <dgm:prSet loTypeId="urn:microsoft.com/office/officeart/2005/8/layout/arrow1" loCatId="process" qsTypeId="urn:microsoft.com/office/officeart/2005/8/quickstyle/3d4" qsCatId="3D" csTypeId="urn:microsoft.com/office/officeart/2005/8/colors/accent1_5" csCatId="accent1" phldr="1"/>
      <dgm:spPr/>
      <dgm:t>
        <a:bodyPr/>
        <a:lstStyle/>
        <a:p>
          <a:endParaRPr lang="nl-NL"/>
        </a:p>
      </dgm:t>
    </dgm:pt>
    <dgm:pt modelId="{30EAC651-138F-4BE4-A538-DD209CD6F519}">
      <dgm:prSet phldrT="[Tekst]"/>
      <dgm:spPr/>
      <dgm:t>
        <a:bodyPr/>
        <a:lstStyle/>
        <a:p>
          <a:r>
            <a:rPr lang="en-US" b="0" cap="none" spc="0" dirty="0" err="1" smtClean="0">
              <a:ln w="0"/>
              <a:solidFill>
                <a:schemeClr val="tx1"/>
              </a:solidFill>
              <a:effectLst>
                <a:outerShdw blurRad="38100" dist="19050" dir="2700000" algn="tl" rotWithShape="0">
                  <a:schemeClr val="dk1">
                    <a:alpha val="40000"/>
                  </a:schemeClr>
                </a:outerShdw>
              </a:effectLst>
            </a:rPr>
            <a:t>Redelijkheid</a:t>
          </a:r>
          <a:r>
            <a:rPr lang="en-US" b="0" cap="none" spc="0" dirty="0" smtClean="0">
              <a:ln w="0"/>
              <a:solidFill>
                <a:schemeClr val="tx1"/>
              </a:solidFill>
              <a:effectLst>
                <a:outerShdw blurRad="38100" dist="19050" dir="2700000" algn="tl" rotWithShape="0">
                  <a:schemeClr val="dk1">
                    <a:alpha val="40000"/>
                  </a:schemeClr>
                </a:outerShdw>
              </a:effectLst>
            </a:rPr>
            <a:t> en </a:t>
          </a:r>
          <a:r>
            <a:rPr lang="en-US" b="0" cap="none" spc="0" dirty="0" err="1" smtClean="0">
              <a:ln w="0"/>
              <a:solidFill>
                <a:schemeClr val="tx1"/>
              </a:solidFill>
              <a:effectLst>
                <a:outerShdw blurRad="38100" dist="19050" dir="2700000" algn="tl" rotWithShape="0">
                  <a:schemeClr val="dk1">
                    <a:alpha val="40000"/>
                  </a:schemeClr>
                </a:outerShdw>
              </a:effectLst>
            </a:rPr>
            <a:t>billijkheid</a:t>
          </a:r>
          <a:endParaRPr lang="nl-NL" b="0" cap="none" spc="0" dirty="0">
            <a:ln w="0"/>
            <a:solidFill>
              <a:schemeClr val="tx1"/>
            </a:solidFill>
            <a:effectLst>
              <a:outerShdw blurRad="38100" dist="19050" dir="2700000" algn="tl" rotWithShape="0">
                <a:schemeClr val="dk1">
                  <a:alpha val="40000"/>
                </a:schemeClr>
              </a:outerShdw>
            </a:effectLst>
          </a:endParaRPr>
        </a:p>
      </dgm:t>
    </dgm:pt>
    <dgm:pt modelId="{D453FAF4-5933-4D64-915A-B518C0A7A2DD}" type="parTrans" cxnId="{8DCCF74D-95CD-49CF-A3B2-95612672BE62}">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2B66992B-E722-4D25-B025-9F69363EF2B0}" type="sibTrans" cxnId="{8DCCF74D-95CD-49CF-A3B2-95612672BE62}">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B04BAF17-F40D-404F-8E5E-83983546B4D5}">
      <dgm:prSet phldrT="[Tekst]"/>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Hard and fast rules</a:t>
          </a:r>
          <a:endParaRPr lang="nl-NL" b="0" cap="none" spc="0" dirty="0">
            <a:ln w="0"/>
            <a:solidFill>
              <a:schemeClr val="tx1"/>
            </a:solidFill>
            <a:effectLst>
              <a:outerShdw blurRad="38100" dist="19050" dir="2700000" algn="tl" rotWithShape="0">
                <a:schemeClr val="dk1">
                  <a:alpha val="40000"/>
                </a:schemeClr>
              </a:outerShdw>
            </a:effectLst>
          </a:endParaRPr>
        </a:p>
      </dgm:t>
    </dgm:pt>
    <dgm:pt modelId="{60D3E915-C55F-4307-B0D3-6915276F42D0}" type="parTrans" cxnId="{BC7F0948-D0A7-4923-A12F-E7D80E9081F1}">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CF87CA7F-7C68-495F-8446-ABB1D5C4F263}" type="sibTrans" cxnId="{BC7F0948-D0A7-4923-A12F-E7D80E9081F1}">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B10F4F68-E479-402C-ABAA-AE455A8A9E52}" type="pres">
      <dgm:prSet presAssocID="{A93990DD-D165-4DF2-80D4-908F43741231}" presName="cycle" presStyleCnt="0">
        <dgm:presLayoutVars>
          <dgm:dir/>
          <dgm:resizeHandles val="exact"/>
        </dgm:presLayoutVars>
      </dgm:prSet>
      <dgm:spPr/>
      <dgm:t>
        <a:bodyPr/>
        <a:lstStyle/>
        <a:p>
          <a:endParaRPr lang="nl-NL"/>
        </a:p>
      </dgm:t>
    </dgm:pt>
    <dgm:pt modelId="{58AFF822-DA72-4193-99DA-EFFD38589520}" type="pres">
      <dgm:prSet presAssocID="{30EAC651-138F-4BE4-A538-DD209CD6F519}" presName="arrow" presStyleLbl="node1" presStyleIdx="0" presStyleCnt="2">
        <dgm:presLayoutVars>
          <dgm:bulletEnabled val="1"/>
        </dgm:presLayoutVars>
      </dgm:prSet>
      <dgm:spPr/>
      <dgm:t>
        <a:bodyPr/>
        <a:lstStyle/>
        <a:p>
          <a:endParaRPr lang="nl-NL"/>
        </a:p>
      </dgm:t>
    </dgm:pt>
    <dgm:pt modelId="{A9B329D5-732B-46BB-9919-0AEBE8B26046}" type="pres">
      <dgm:prSet presAssocID="{B04BAF17-F40D-404F-8E5E-83983546B4D5}" presName="arrow" presStyleLbl="node1" presStyleIdx="1" presStyleCnt="2">
        <dgm:presLayoutVars>
          <dgm:bulletEnabled val="1"/>
        </dgm:presLayoutVars>
      </dgm:prSet>
      <dgm:spPr/>
      <dgm:t>
        <a:bodyPr/>
        <a:lstStyle/>
        <a:p>
          <a:endParaRPr lang="nl-NL"/>
        </a:p>
      </dgm:t>
    </dgm:pt>
  </dgm:ptLst>
  <dgm:cxnLst>
    <dgm:cxn modelId="{0610E029-A5C8-40B1-B085-41B55989BBE1}" type="presOf" srcId="{30EAC651-138F-4BE4-A538-DD209CD6F519}" destId="{58AFF822-DA72-4193-99DA-EFFD38589520}" srcOrd="0" destOrd="0" presId="urn:microsoft.com/office/officeart/2005/8/layout/arrow1"/>
    <dgm:cxn modelId="{8DCCF74D-95CD-49CF-A3B2-95612672BE62}" srcId="{A93990DD-D165-4DF2-80D4-908F43741231}" destId="{30EAC651-138F-4BE4-A538-DD209CD6F519}" srcOrd="0" destOrd="0" parTransId="{D453FAF4-5933-4D64-915A-B518C0A7A2DD}" sibTransId="{2B66992B-E722-4D25-B025-9F69363EF2B0}"/>
    <dgm:cxn modelId="{BC7F0948-D0A7-4923-A12F-E7D80E9081F1}" srcId="{A93990DD-D165-4DF2-80D4-908F43741231}" destId="{B04BAF17-F40D-404F-8E5E-83983546B4D5}" srcOrd="1" destOrd="0" parTransId="{60D3E915-C55F-4307-B0D3-6915276F42D0}" sibTransId="{CF87CA7F-7C68-495F-8446-ABB1D5C4F263}"/>
    <dgm:cxn modelId="{76BF8708-5EA6-4038-AEE6-5445BA85CED3}" type="presOf" srcId="{A93990DD-D165-4DF2-80D4-908F43741231}" destId="{B10F4F68-E479-402C-ABAA-AE455A8A9E52}" srcOrd="0" destOrd="0" presId="urn:microsoft.com/office/officeart/2005/8/layout/arrow1"/>
    <dgm:cxn modelId="{E86D4B2E-67B6-41C7-88BD-4D6CFF317A30}" type="presOf" srcId="{B04BAF17-F40D-404F-8E5E-83983546B4D5}" destId="{A9B329D5-732B-46BB-9919-0AEBE8B26046}" srcOrd="0" destOrd="0" presId="urn:microsoft.com/office/officeart/2005/8/layout/arrow1"/>
    <dgm:cxn modelId="{11A13FD4-7FE9-4C61-911B-3405F34234F9}" type="presParOf" srcId="{B10F4F68-E479-402C-ABAA-AE455A8A9E52}" destId="{58AFF822-DA72-4193-99DA-EFFD38589520}" srcOrd="0" destOrd="0" presId="urn:microsoft.com/office/officeart/2005/8/layout/arrow1"/>
    <dgm:cxn modelId="{9C50A054-7104-4B79-8013-4D1F324173C1}" type="presParOf" srcId="{B10F4F68-E479-402C-ABAA-AE455A8A9E52}" destId="{A9B329D5-732B-46BB-9919-0AEBE8B26046}"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F822-DA72-4193-99DA-EFFD38589520}">
      <dsp:nvSpPr>
        <dsp:cNvPr id="0" name=""/>
        <dsp:cNvSpPr/>
      </dsp:nvSpPr>
      <dsp:spPr>
        <a:xfrm rot="16200000">
          <a:off x="293" y="843484"/>
          <a:ext cx="3357758" cy="3357758"/>
        </a:xfrm>
        <a:prstGeom prst="upArrow">
          <a:avLst>
            <a:gd name="adj1" fmla="val 50000"/>
            <a:gd name="adj2" fmla="val 35000"/>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0" kern="1200" cap="none" spc="0" dirty="0" err="1" smtClean="0">
              <a:ln w="0"/>
              <a:solidFill>
                <a:schemeClr val="tx1"/>
              </a:solidFill>
              <a:effectLst>
                <a:outerShdw blurRad="38100" dist="19050" dir="2700000" algn="tl" rotWithShape="0">
                  <a:schemeClr val="dk1">
                    <a:alpha val="40000"/>
                  </a:schemeClr>
                </a:outerShdw>
              </a:effectLst>
            </a:rPr>
            <a:t>Redelijkheid</a:t>
          </a:r>
          <a:r>
            <a:rPr lang="en-US" sz="3400" b="0" kern="1200" cap="none" spc="0" dirty="0" smtClean="0">
              <a:ln w="0"/>
              <a:solidFill>
                <a:schemeClr val="tx1"/>
              </a:solidFill>
              <a:effectLst>
                <a:outerShdw blurRad="38100" dist="19050" dir="2700000" algn="tl" rotWithShape="0">
                  <a:schemeClr val="dk1">
                    <a:alpha val="40000"/>
                  </a:schemeClr>
                </a:outerShdw>
              </a:effectLst>
            </a:rPr>
            <a:t> en </a:t>
          </a:r>
          <a:r>
            <a:rPr lang="en-US" sz="3400" b="0" kern="1200" cap="none" spc="0" dirty="0" err="1" smtClean="0">
              <a:ln w="0"/>
              <a:solidFill>
                <a:schemeClr val="tx1"/>
              </a:solidFill>
              <a:effectLst>
                <a:outerShdw blurRad="38100" dist="19050" dir="2700000" algn="tl" rotWithShape="0">
                  <a:schemeClr val="dk1">
                    <a:alpha val="40000"/>
                  </a:schemeClr>
                </a:outerShdw>
              </a:effectLst>
            </a:rPr>
            <a:t>billijkheid</a:t>
          </a:r>
          <a:endParaRPr lang="nl-NL" sz="3400" b="0" kern="1200" cap="none" spc="0" dirty="0">
            <a:ln w="0"/>
            <a:solidFill>
              <a:schemeClr val="tx1"/>
            </a:solidFill>
            <a:effectLst>
              <a:outerShdw blurRad="38100" dist="19050" dir="2700000" algn="tl" rotWithShape="0">
                <a:schemeClr val="dk1">
                  <a:alpha val="40000"/>
                </a:schemeClr>
              </a:outerShdw>
            </a:effectLst>
          </a:endParaRPr>
        </a:p>
      </dsp:txBody>
      <dsp:txXfrm rot="5400000">
        <a:off x="587902" y="1682922"/>
        <a:ext cx="2770150" cy="1678879"/>
      </dsp:txXfrm>
    </dsp:sp>
    <dsp:sp modelId="{A9B329D5-732B-46BB-9919-0AEBE8B26046}">
      <dsp:nvSpPr>
        <dsp:cNvPr id="0" name=""/>
        <dsp:cNvSpPr/>
      </dsp:nvSpPr>
      <dsp:spPr>
        <a:xfrm rot="5400000">
          <a:off x="3694962" y="843484"/>
          <a:ext cx="3357758" cy="3357758"/>
        </a:xfrm>
        <a:prstGeom prst="upArrow">
          <a:avLst>
            <a:gd name="adj1" fmla="val 50000"/>
            <a:gd name="adj2" fmla="val 35000"/>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0" kern="1200" cap="none" spc="0" dirty="0" smtClean="0">
              <a:ln w="0"/>
              <a:solidFill>
                <a:schemeClr val="tx1"/>
              </a:solidFill>
              <a:effectLst>
                <a:outerShdw blurRad="38100" dist="19050" dir="2700000" algn="tl" rotWithShape="0">
                  <a:schemeClr val="dk1">
                    <a:alpha val="40000"/>
                  </a:schemeClr>
                </a:outerShdw>
              </a:effectLst>
            </a:rPr>
            <a:t>Hard and fast rules</a:t>
          </a:r>
          <a:endParaRPr lang="nl-NL" sz="3400" b="0" kern="1200" cap="none" spc="0" dirty="0">
            <a:ln w="0"/>
            <a:solidFill>
              <a:schemeClr val="tx1"/>
            </a:solidFill>
            <a:effectLst>
              <a:outerShdw blurRad="38100" dist="19050" dir="2700000" algn="tl" rotWithShape="0">
                <a:schemeClr val="dk1">
                  <a:alpha val="40000"/>
                </a:schemeClr>
              </a:outerShdw>
            </a:effectLst>
          </a:endParaRPr>
        </a:p>
      </dsp:txBody>
      <dsp:txXfrm rot="-5400000">
        <a:off x="3694963" y="1682924"/>
        <a:ext cx="2770150" cy="167887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7088" cy="496967"/>
          </a:xfrm>
          <a:prstGeom prst="rect">
            <a:avLst/>
          </a:prstGeom>
        </p:spPr>
        <p:txBody>
          <a:bodyPr vert="horz" lIns="91449" tIns="45725" rIns="91449" bIns="45725" rtlCol="0"/>
          <a:lstStyle>
            <a:lvl1pPr algn="l">
              <a:defRPr sz="1200"/>
            </a:lvl1pPr>
          </a:lstStyle>
          <a:p>
            <a:endParaRPr lang="nl-NL"/>
          </a:p>
        </p:txBody>
      </p:sp>
      <p:sp>
        <p:nvSpPr>
          <p:cNvPr id="3" name="Tijdelijke aanduiding voor datum 2"/>
          <p:cNvSpPr>
            <a:spLocks noGrp="1"/>
          </p:cNvSpPr>
          <p:nvPr>
            <p:ph type="dt" sz="quarter" idx="1"/>
          </p:nvPr>
        </p:nvSpPr>
        <p:spPr>
          <a:xfrm>
            <a:off x="3850587" y="0"/>
            <a:ext cx="2947088" cy="496967"/>
          </a:xfrm>
          <a:prstGeom prst="rect">
            <a:avLst/>
          </a:prstGeom>
        </p:spPr>
        <p:txBody>
          <a:bodyPr vert="horz" lIns="91449" tIns="45725" rIns="91449" bIns="45725" rtlCol="0"/>
          <a:lstStyle>
            <a:lvl1pPr algn="r">
              <a:defRPr sz="1200"/>
            </a:lvl1pPr>
          </a:lstStyle>
          <a:p>
            <a:endParaRPr lang="nl-NL" dirty="0"/>
          </a:p>
        </p:txBody>
      </p:sp>
      <p:sp>
        <p:nvSpPr>
          <p:cNvPr id="4" name="Tijdelijke aanduiding voor voettekst 3"/>
          <p:cNvSpPr>
            <a:spLocks noGrp="1"/>
          </p:cNvSpPr>
          <p:nvPr>
            <p:ph type="ftr" sz="quarter" idx="2"/>
          </p:nvPr>
        </p:nvSpPr>
        <p:spPr>
          <a:xfrm>
            <a:off x="0" y="9431259"/>
            <a:ext cx="2947088" cy="496967"/>
          </a:xfrm>
          <a:prstGeom prst="rect">
            <a:avLst/>
          </a:prstGeom>
        </p:spPr>
        <p:txBody>
          <a:bodyPr vert="horz" lIns="91449" tIns="45725" rIns="91449" bIns="4572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587" y="9431259"/>
            <a:ext cx="2947088" cy="496967"/>
          </a:xfrm>
          <a:prstGeom prst="rect">
            <a:avLst/>
          </a:prstGeom>
        </p:spPr>
        <p:txBody>
          <a:bodyPr vert="horz" lIns="91449" tIns="45725" rIns="91449" bIns="45725" rtlCol="0" anchor="b"/>
          <a:lstStyle>
            <a:lvl1pPr algn="r">
              <a:defRPr sz="1200"/>
            </a:lvl1pPr>
          </a:lstStyle>
          <a:p>
            <a:fld id="{6F122D61-A9A9-4194-92C8-D3DD1633F11A}" type="slidenum">
              <a:rPr lang="nl-NL" smtClean="0"/>
              <a:pPr/>
              <a:t>‹nr.›</a:t>
            </a:fld>
            <a:endParaRPr lang="nl-NL"/>
          </a:p>
        </p:txBody>
      </p:sp>
    </p:spTree>
    <p:extLst>
      <p:ext uri="{BB962C8B-B14F-4D97-AF65-F5344CB8AC3E}">
        <p14:creationId xmlns:p14="http://schemas.microsoft.com/office/powerpoint/2010/main" val="2660474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347" cy="496491"/>
          </a:xfrm>
          <a:prstGeom prst="rect">
            <a:avLst/>
          </a:prstGeom>
        </p:spPr>
        <p:txBody>
          <a:bodyPr vert="horz" lIns="91431" tIns="45716" rIns="91431" bIns="45716" rtlCol="0"/>
          <a:lstStyle>
            <a:lvl1pPr algn="l">
              <a:defRPr sz="1200"/>
            </a:lvl1pPr>
          </a:lstStyle>
          <a:p>
            <a:endParaRPr lang="nl-NL"/>
          </a:p>
        </p:txBody>
      </p:sp>
      <p:sp>
        <p:nvSpPr>
          <p:cNvPr id="3" name="Tijdelijke aanduiding voor datum 2"/>
          <p:cNvSpPr>
            <a:spLocks noGrp="1"/>
          </p:cNvSpPr>
          <p:nvPr>
            <p:ph type="dt" idx="1"/>
          </p:nvPr>
        </p:nvSpPr>
        <p:spPr>
          <a:xfrm>
            <a:off x="3851343" y="0"/>
            <a:ext cx="2946347" cy="496491"/>
          </a:xfrm>
          <a:prstGeom prst="rect">
            <a:avLst/>
          </a:prstGeom>
        </p:spPr>
        <p:txBody>
          <a:bodyPr vert="horz" lIns="91431" tIns="45716" rIns="91431" bIns="45716" rtlCol="0"/>
          <a:lstStyle>
            <a:lvl1pPr algn="r">
              <a:defRPr sz="1200"/>
            </a:lvl1pPr>
          </a:lstStyle>
          <a:p>
            <a:fld id="{07A9A83E-017D-49A1-BDD1-F66A61AB6439}" type="datetimeFigureOut">
              <a:rPr lang="nl-NL" smtClean="0"/>
              <a:pPr/>
              <a:t>11-9-2018</a:t>
            </a:fld>
            <a:endParaRPr lang="nl-NL"/>
          </a:p>
        </p:txBody>
      </p:sp>
      <p:sp>
        <p:nvSpPr>
          <p:cNvPr id="4" name="Tijdelijke aanduiding voor dia-afbeelding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31" tIns="45716" rIns="91431" bIns="45716" rtlCol="0" anchor="ctr"/>
          <a:lstStyle/>
          <a:p>
            <a:endParaRPr lang="nl-NL"/>
          </a:p>
        </p:txBody>
      </p:sp>
      <p:sp>
        <p:nvSpPr>
          <p:cNvPr id="5" name="Tijdelijke aanduiding voor notities 4"/>
          <p:cNvSpPr>
            <a:spLocks noGrp="1"/>
          </p:cNvSpPr>
          <p:nvPr>
            <p:ph type="body" sz="quarter" idx="3"/>
          </p:nvPr>
        </p:nvSpPr>
        <p:spPr>
          <a:xfrm>
            <a:off x="679927" y="4716662"/>
            <a:ext cx="5439410" cy="4468416"/>
          </a:xfrm>
          <a:prstGeom prst="rect">
            <a:avLst/>
          </a:prstGeom>
        </p:spPr>
        <p:txBody>
          <a:bodyPr vert="horz" lIns="91431" tIns="45716" rIns="91431" bIns="45716"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31600"/>
            <a:ext cx="2946347" cy="496491"/>
          </a:xfrm>
          <a:prstGeom prst="rect">
            <a:avLst/>
          </a:prstGeom>
        </p:spPr>
        <p:txBody>
          <a:bodyPr vert="horz" lIns="91431" tIns="45716" rIns="91431"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3" y="9431600"/>
            <a:ext cx="2946347" cy="496491"/>
          </a:xfrm>
          <a:prstGeom prst="rect">
            <a:avLst/>
          </a:prstGeom>
        </p:spPr>
        <p:txBody>
          <a:bodyPr vert="horz" lIns="91431" tIns="45716" rIns="91431" bIns="45716" rtlCol="0" anchor="b"/>
          <a:lstStyle>
            <a:lvl1pPr algn="r">
              <a:defRPr sz="1200"/>
            </a:lvl1pPr>
          </a:lstStyle>
          <a:p>
            <a:fld id="{836EBF7B-D397-41EA-AC54-04D53CD1871B}" type="slidenum">
              <a:rPr lang="nl-NL" smtClean="0"/>
              <a:pPr/>
              <a:t>‹nr.›</a:t>
            </a:fld>
            <a:endParaRPr lang="nl-NL"/>
          </a:p>
        </p:txBody>
      </p:sp>
    </p:spTree>
    <p:extLst>
      <p:ext uri="{BB962C8B-B14F-4D97-AF65-F5344CB8AC3E}">
        <p14:creationId xmlns:p14="http://schemas.microsoft.com/office/powerpoint/2010/main" val="7889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36EBF7B-D397-41EA-AC54-04D53CD1871B}" type="slidenum">
              <a:rPr lang="nl-NL" smtClean="0"/>
              <a:pPr/>
              <a:t>1</a:t>
            </a:fld>
            <a:endParaRPr lang="nl-NL"/>
          </a:p>
        </p:txBody>
      </p:sp>
    </p:spTree>
    <p:extLst>
      <p:ext uri="{BB962C8B-B14F-4D97-AF65-F5344CB8AC3E}">
        <p14:creationId xmlns:p14="http://schemas.microsoft.com/office/powerpoint/2010/main" val="401553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6EBF7B-D397-41EA-AC54-04D53CD1871B}" type="slidenum">
              <a:rPr lang="nl-NL" smtClean="0"/>
              <a:pPr/>
              <a:t>24</a:t>
            </a:fld>
            <a:endParaRPr lang="nl-NL"/>
          </a:p>
        </p:txBody>
      </p:sp>
    </p:spTree>
    <p:extLst>
      <p:ext uri="{BB962C8B-B14F-4D97-AF65-F5344CB8AC3E}">
        <p14:creationId xmlns:p14="http://schemas.microsoft.com/office/powerpoint/2010/main" val="19287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211C095-0A86-4360-886B-4E71DC7751B4}" type="datetime1">
              <a:rPr lang="nl-NL" smtClean="0"/>
              <a:pPr/>
              <a:t>11-9-2018</a:t>
            </a:fld>
            <a:endParaRPr lang="nl-NL"/>
          </a:p>
        </p:txBody>
      </p:sp>
      <p:sp>
        <p:nvSpPr>
          <p:cNvPr id="5" name="Tijdelijke aanduiding voor voettekst 4"/>
          <p:cNvSpPr>
            <a:spLocks noGrp="1"/>
          </p:cNvSpPr>
          <p:nvPr>
            <p:ph type="ftr" sz="quarter" idx="11"/>
          </p:nvPr>
        </p:nvSpPr>
        <p:spPr/>
        <p:txBody>
          <a:bodyPr/>
          <a:lstStyle/>
          <a:p>
            <a:r>
              <a:rPr lang="nl-NL" smtClean="0"/>
              <a:t>test</a:t>
            </a:r>
            <a:endParaRPr lang="nl-NL"/>
          </a:p>
        </p:txBody>
      </p:sp>
      <p:sp>
        <p:nvSpPr>
          <p:cNvPr id="6" name="Tijdelijke aanduiding voor dianummer 5"/>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264748398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9CDDA0A-7E6F-4677-97AC-BFADF8C5D63F}" type="datetime1">
              <a:rPr lang="nl-NL" smtClean="0"/>
              <a:pPr/>
              <a:t>11-9-2018</a:t>
            </a:fld>
            <a:endParaRPr lang="nl-NL"/>
          </a:p>
        </p:txBody>
      </p:sp>
      <p:sp>
        <p:nvSpPr>
          <p:cNvPr id="5" name="Tijdelijke aanduiding voor voettekst 4"/>
          <p:cNvSpPr>
            <a:spLocks noGrp="1"/>
          </p:cNvSpPr>
          <p:nvPr>
            <p:ph type="ftr" sz="quarter" idx="11"/>
          </p:nvPr>
        </p:nvSpPr>
        <p:spPr/>
        <p:txBody>
          <a:bodyPr/>
          <a:lstStyle/>
          <a:p>
            <a:r>
              <a:rPr lang="nl-NL" smtClean="0"/>
              <a:t>test</a:t>
            </a:r>
            <a:endParaRPr lang="nl-NL"/>
          </a:p>
        </p:txBody>
      </p:sp>
      <p:sp>
        <p:nvSpPr>
          <p:cNvPr id="6" name="Tijdelijke aanduiding voor dianummer 5"/>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13084514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CCAA22-B6F3-423E-8AA2-006A9C311382}" type="datetime1">
              <a:rPr lang="nl-NL" smtClean="0"/>
              <a:pPr/>
              <a:t>11-9-2018</a:t>
            </a:fld>
            <a:endParaRPr lang="nl-NL"/>
          </a:p>
        </p:txBody>
      </p:sp>
      <p:sp>
        <p:nvSpPr>
          <p:cNvPr id="5" name="Tijdelijke aanduiding voor voettekst 4"/>
          <p:cNvSpPr>
            <a:spLocks noGrp="1"/>
          </p:cNvSpPr>
          <p:nvPr>
            <p:ph type="ftr" sz="quarter" idx="11"/>
          </p:nvPr>
        </p:nvSpPr>
        <p:spPr/>
        <p:txBody>
          <a:bodyPr/>
          <a:lstStyle/>
          <a:p>
            <a:r>
              <a:rPr lang="nl-NL" smtClean="0"/>
              <a:t>test</a:t>
            </a:r>
            <a:endParaRPr lang="nl-NL"/>
          </a:p>
        </p:txBody>
      </p:sp>
      <p:sp>
        <p:nvSpPr>
          <p:cNvPr id="6" name="Tijdelijke aanduiding voor dianummer 5"/>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417971193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84818-5C27-40DE-8E30-A63F34F4BC88}" type="datetime1">
              <a:rPr lang="nl-NL" smtClean="0"/>
              <a:pPr/>
              <a:t>11-9-2018</a:t>
            </a:fld>
            <a:endParaRPr lang="nl-NL"/>
          </a:p>
        </p:txBody>
      </p:sp>
      <p:sp>
        <p:nvSpPr>
          <p:cNvPr id="5" name="Tijdelijke aanduiding voor voettekst 4"/>
          <p:cNvSpPr>
            <a:spLocks noGrp="1"/>
          </p:cNvSpPr>
          <p:nvPr>
            <p:ph type="ftr" sz="quarter" idx="11"/>
          </p:nvPr>
        </p:nvSpPr>
        <p:spPr/>
        <p:txBody>
          <a:bodyPr/>
          <a:lstStyle/>
          <a:p>
            <a:r>
              <a:rPr lang="nl-NL" smtClean="0"/>
              <a:t>test</a:t>
            </a:r>
            <a:endParaRPr lang="nl-NL"/>
          </a:p>
        </p:txBody>
      </p:sp>
      <p:sp>
        <p:nvSpPr>
          <p:cNvPr id="6" name="Tijdelijke aanduiding voor dianummer 5"/>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218306070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B2FA816-3FA2-4861-BC96-5EC9CEDA7CCA}" type="datetime1">
              <a:rPr lang="nl-NL" smtClean="0"/>
              <a:pPr/>
              <a:t>11-9-2018</a:t>
            </a:fld>
            <a:endParaRPr lang="nl-NL"/>
          </a:p>
        </p:txBody>
      </p:sp>
      <p:sp>
        <p:nvSpPr>
          <p:cNvPr id="5" name="Tijdelijke aanduiding voor voettekst 4"/>
          <p:cNvSpPr>
            <a:spLocks noGrp="1"/>
          </p:cNvSpPr>
          <p:nvPr>
            <p:ph type="ftr" sz="quarter" idx="11"/>
          </p:nvPr>
        </p:nvSpPr>
        <p:spPr/>
        <p:txBody>
          <a:bodyPr/>
          <a:lstStyle/>
          <a:p>
            <a:r>
              <a:rPr lang="nl-NL" smtClean="0"/>
              <a:t>test</a:t>
            </a:r>
            <a:endParaRPr lang="nl-NL"/>
          </a:p>
        </p:txBody>
      </p:sp>
      <p:sp>
        <p:nvSpPr>
          <p:cNvPr id="6" name="Tijdelijke aanduiding voor dianummer 5"/>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149651913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8F90375-2782-415F-A271-E96360939035}" type="datetime1">
              <a:rPr lang="nl-NL" smtClean="0"/>
              <a:pPr/>
              <a:t>11-9-2018</a:t>
            </a:fld>
            <a:endParaRPr lang="nl-NL"/>
          </a:p>
        </p:txBody>
      </p:sp>
      <p:sp>
        <p:nvSpPr>
          <p:cNvPr id="6" name="Tijdelijke aanduiding voor voettekst 5"/>
          <p:cNvSpPr>
            <a:spLocks noGrp="1"/>
          </p:cNvSpPr>
          <p:nvPr>
            <p:ph type="ftr" sz="quarter" idx="11"/>
          </p:nvPr>
        </p:nvSpPr>
        <p:spPr/>
        <p:txBody>
          <a:bodyPr/>
          <a:lstStyle/>
          <a:p>
            <a:r>
              <a:rPr lang="nl-NL" smtClean="0"/>
              <a:t>test</a:t>
            </a:r>
            <a:endParaRPr lang="nl-NL"/>
          </a:p>
        </p:txBody>
      </p:sp>
      <p:sp>
        <p:nvSpPr>
          <p:cNvPr id="7" name="Tijdelijke aanduiding voor dianummer 6"/>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134227752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72B23FF-9E1D-4B4B-8CC5-555380198AD3}" type="datetime1">
              <a:rPr lang="nl-NL" smtClean="0"/>
              <a:pPr/>
              <a:t>11-9-2018</a:t>
            </a:fld>
            <a:endParaRPr lang="nl-NL"/>
          </a:p>
        </p:txBody>
      </p:sp>
      <p:sp>
        <p:nvSpPr>
          <p:cNvPr id="8" name="Tijdelijke aanduiding voor voettekst 7"/>
          <p:cNvSpPr>
            <a:spLocks noGrp="1"/>
          </p:cNvSpPr>
          <p:nvPr>
            <p:ph type="ftr" sz="quarter" idx="11"/>
          </p:nvPr>
        </p:nvSpPr>
        <p:spPr/>
        <p:txBody>
          <a:bodyPr/>
          <a:lstStyle/>
          <a:p>
            <a:r>
              <a:rPr lang="nl-NL" smtClean="0"/>
              <a:t>test</a:t>
            </a:r>
            <a:endParaRPr lang="nl-NL"/>
          </a:p>
        </p:txBody>
      </p:sp>
      <p:sp>
        <p:nvSpPr>
          <p:cNvPr id="9" name="Tijdelijke aanduiding voor dianummer 8"/>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49280540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687E3F7-5E79-4ED0-AF73-E0F35597A95E}" type="datetime1">
              <a:rPr lang="nl-NL" smtClean="0"/>
              <a:pPr/>
              <a:t>11-9-2018</a:t>
            </a:fld>
            <a:endParaRPr lang="nl-NL"/>
          </a:p>
        </p:txBody>
      </p:sp>
      <p:sp>
        <p:nvSpPr>
          <p:cNvPr id="4" name="Tijdelijke aanduiding voor voettekst 3"/>
          <p:cNvSpPr>
            <a:spLocks noGrp="1"/>
          </p:cNvSpPr>
          <p:nvPr>
            <p:ph type="ftr" sz="quarter" idx="11"/>
          </p:nvPr>
        </p:nvSpPr>
        <p:spPr/>
        <p:txBody>
          <a:bodyPr/>
          <a:lstStyle/>
          <a:p>
            <a:r>
              <a:rPr lang="nl-NL" smtClean="0"/>
              <a:t>test</a:t>
            </a:r>
            <a:endParaRPr lang="nl-NL"/>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303745284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480A200-B190-491E-8D58-0C5BC7CB68E4}" type="datetime1">
              <a:rPr lang="nl-NL" smtClean="0"/>
              <a:pPr/>
              <a:t>11-9-2018</a:t>
            </a:fld>
            <a:endParaRPr lang="nl-NL"/>
          </a:p>
        </p:txBody>
      </p:sp>
      <p:sp>
        <p:nvSpPr>
          <p:cNvPr id="3" name="Tijdelijke aanduiding voor voettekst 2"/>
          <p:cNvSpPr>
            <a:spLocks noGrp="1"/>
          </p:cNvSpPr>
          <p:nvPr>
            <p:ph type="ftr" sz="quarter" idx="11"/>
          </p:nvPr>
        </p:nvSpPr>
        <p:spPr/>
        <p:txBody>
          <a:bodyPr/>
          <a:lstStyle/>
          <a:p>
            <a:r>
              <a:rPr lang="nl-NL" smtClean="0"/>
              <a:t>test</a:t>
            </a:r>
            <a:endParaRPr lang="nl-NL"/>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40138880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0A201F-8F46-4A6D-AAEE-D9DA2853979D}" type="datetime1">
              <a:rPr lang="nl-NL" smtClean="0"/>
              <a:pPr/>
              <a:t>11-9-2018</a:t>
            </a:fld>
            <a:endParaRPr lang="nl-NL"/>
          </a:p>
        </p:txBody>
      </p:sp>
      <p:sp>
        <p:nvSpPr>
          <p:cNvPr id="6" name="Tijdelijke aanduiding voor voettekst 5"/>
          <p:cNvSpPr>
            <a:spLocks noGrp="1"/>
          </p:cNvSpPr>
          <p:nvPr>
            <p:ph type="ftr" sz="quarter" idx="11"/>
          </p:nvPr>
        </p:nvSpPr>
        <p:spPr/>
        <p:txBody>
          <a:bodyPr/>
          <a:lstStyle/>
          <a:p>
            <a:r>
              <a:rPr lang="nl-NL" smtClean="0"/>
              <a:t>test</a:t>
            </a:r>
            <a:endParaRPr lang="nl-NL"/>
          </a:p>
        </p:txBody>
      </p:sp>
      <p:sp>
        <p:nvSpPr>
          <p:cNvPr id="7" name="Tijdelijke aanduiding voor dianummer 6"/>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178141335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80BB033-FC95-4881-804C-7489F9E4B77E}" type="datetime1">
              <a:rPr lang="nl-NL" smtClean="0"/>
              <a:pPr/>
              <a:t>11-9-2018</a:t>
            </a:fld>
            <a:endParaRPr lang="nl-NL"/>
          </a:p>
        </p:txBody>
      </p:sp>
      <p:sp>
        <p:nvSpPr>
          <p:cNvPr id="6" name="Tijdelijke aanduiding voor voettekst 5"/>
          <p:cNvSpPr>
            <a:spLocks noGrp="1"/>
          </p:cNvSpPr>
          <p:nvPr>
            <p:ph type="ftr" sz="quarter" idx="11"/>
          </p:nvPr>
        </p:nvSpPr>
        <p:spPr/>
        <p:txBody>
          <a:bodyPr/>
          <a:lstStyle/>
          <a:p>
            <a:r>
              <a:rPr lang="nl-NL" smtClean="0"/>
              <a:t>test</a:t>
            </a:r>
            <a:endParaRPr lang="nl-NL"/>
          </a:p>
        </p:txBody>
      </p:sp>
      <p:sp>
        <p:nvSpPr>
          <p:cNvPr id="7" name="Tijdelijke aanduiding voor dianummer 6"/>
          <p:cNvSpPr>
            <a:spLocks noGrp="1"/>
          </p:cNvSpPr>
          <p:nvPr>
            <p:ph type="sldNum" sz="quarter" idx="12"/>
          </p:nvPr>
        </p:nvSpPr>
        <p:spPr/>
        <p:txBody>
          <a:bodyPr/>
          <a:lstStyle/>
          <a:p>
            <a:fld id="{2D005EA6-4FFA-4B26-8E5B-33594EFADC80}" type="slidenum">
              <a:rPr lang="nl-NL" smtClean="0"/>
              <a:pPr/>
              <a:t>‹nr.›</a:t>
            </a:fld>
            <a:endParaRPr lang="nl-NL"/>
          </a:p>
        </p:txBody>
      </p:sp>
    </p:spTree>
    <p:extLst>
      <p:ext uri="{BB962C8B-B14F-4D97-AF65-F5344CB8AC3E}">
        <p14:creationId xmlns:p14="http://schemas.microsoft.com/office/powerpoint/2010/main" val="413525883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BFCF9F-90A1-4932-BCD0-32EC172BD93F}" type="datetime1">
              <a:rPr lang="nl-NL" smtClean="0"/>
              <a:pPr/>
              <a:t>11-9-2018</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smtClean="0"/>
              <a:t>test</a:t>
            </a:r>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005EA6-4FFA-4B26-8E5B-33594EFADC80}" type="slidenum">
              <a:rPr lang="nl-NL" smtClean="0"/>
              <a:pPr/>
              <a:t>‹nr.›</a:t>
            </a:fld>
            <a:endParaRPr lang="nl-NL"/>
          </a:p>
        </p:txBody>
      </p:sp>
    </p:spTree>
    <p:extLst>
      <p:ext uri="{BB962C8B-B14F-4D97-AF65-F5344CB8AC3E}">
        <p14:creationId xmlns:p14="http://schemas.microsoft.com/office/powerpoint/2010/main" val="2162947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323528" y="764704"/>
            <a:ext cx="8496944" cy="5184576"/>
          </a:xfrm>
        </p:spPr>
        <p:txBody>
          <a:bodyPr>
            <a:normAutofit fontScale="90000"/>
          </a:bodyPr>
          <a:lstStyle/>
          <a:p>
            <a:r>
              <a:rPr lang="nl-NL" b="1" dirty="0" err="1"/>
              <a:t>Interpretation</a:t>
            </a:r>
            <a:r>
              <a:rPr lang="nl-NL" b="1" dirty="0"/>
              <a:t> of </a:t>
            </a:r>
            <a:r>
              <a:rPr lang="nl-NL" b="1" dirty="0" smtClean="0"/>
              <a:t/>
            </a:r>
            <a:br>
              <a:rPr lang="nl-NL" b="1" dirty="0" smtClean="0"/>
            </a:br>
            <a:r>
              <a:rPr lang="nl-NL" b="1" dirty="0" smtClean="0"/>
              <a:t>commercial contracts </a:t>
            </a:r>
            <a:br>
              <a:rPr lang="nl-NL" b="1" dirty="0" smtClean="0"/>
            </a:br>
            <a:r>
              <a:rPr lang="nl-NL" b="1" dirty="0" smtClean="0"/>
              <a:t/>
            </a:r>
            <a:br>
              <a:rPr lang="nl-NL" b="1" dirty="0" smtClean="0"/>
            </a:br>
            <a:r>
              <a:rPr lang="nl-NL" b="1" dirty="0" smtClean="0"/>
              <a:t>A view </a:t>
            </a:r>
            <a:r>
              <a:rPr lang="nl-NL" b="1" dirty="0" err="1" smtClean="0"/>
              <a:t>from</a:t>
            </a:r>
            <a:r>
              <a:rPr lang="nl-NL" b="1" dirty="0" smtClean="0"/>
              <a:t> ‘</a:t>
            </a:r>
            <a:r>
              <a:rPr lang="nl-NL" b="1" dirty="0" err="1" smtClean="0"/>
              <a:t>the</a:t>
            </a:r>
            <a:r>
              <a:rPr lang="nl-NL" b="1" dirty="0" smtClean="0"/>
              <a:t> </a:t>
            </a:r>
            <a:r>
              <a:rPr lang="nl-NL" b="1" dirty="0" err="1" smtClean="0"/>
              <a:t>other</a:t>
            </a:r>
            <a:r>
              <a:rPr lang="nl-NL" b="1" dirty="0" smtClean="0"/>
              <a:t>’ side </a:t>
            </a:r>
            <a:br>
              <a:rPr lang="nl-NL" b="1" dirty="0" smtClean="0"/>
            </a:br>
            <a:r>
              <a:rPr lang="nl-NL" b="1" dirty="0" smtClean="0"/>
              <a:t>of </a:t>
            </a:r>
            <a:r>
              <a:rPr lang="nl-NL" b="1" dirty="0"/>
              <a:t>the </a:t>
            </a:r>
            <a:r>
              <a:rPr lang="nl-NL" b="1" dirty="0" smtClean="0"/>
              <a:t>Channel </a:t>
            </a:r>
            <a:br>
              <a:rPr lang="nl-NL" b="1" dirty="0" smtClean="0"/>
            </a:br>
            <a:r>
              <a:rPr lang="nl-NL" b="1" dirty="0" smtClean="0"/>
              <a:t/>
            </a:r>
            <a:br>
              <a:rPr lang="nl-NL" b="1" dirty="0" smtClean="0"/>
            </a:br>
            <a:r>
              <a:rPr lang="nl-NL" b="1" dirty="0" smtClean="0"/>
              <a:t>Bas Ort </a:t>
            </a:r>
            <a:r>
              <a:rPr lang="nl-NL" dirty="0" smtClean="0"/>
              <a:t> </a:t>
            </a:r>
            <a:br>
              <a:rPr lang="nl-NL" dirty="0" smtClean="0"/>
            </a:br>
            <a:r>
              <a:rPr lang="nl-NL" sz="3600" b="1" dirty="0" smtClean="0"/>
              <a:t>13 September 2018</a:t>
            </a:r>
            <a:r>
              <a:rPr lang="nl-NL" b="1" dirty="0"/>
              <a:t/>
            </a:r>
            <a:br>
              <a:rPr lang="nl-NL" b="1" dirty="0"/>
            </a:b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z="800" smtClean="0"/>
              <a:pPr/>
              <a:t>1</a:t>
            </a:fld>
            <a:endParaRPr lang="nl-NL" sz="800" dirty="0"/>
          </a:p>
        </p:txBody>
      </p:sp>
      <p:pic>
        <p:nvPicPr>
          <p:cNvPr id="9" name="Afbeelding 8" descr="http://www.zwartboladvocaten.nl/app/direct/static/images/emailfooterzwartbollogo"/>
          <p:cNvPicPr/>
          <p:nvPr/>
        </p:nvPicPr>
        <p:blipFill>
          <a:blip r:embed="rId3" cstate="print"/>
          <a:srcRect/>
          <a:stretch>
            <a:fillRect/>
          </a:stretch>
        </p:blipFill>
        <p:spPr bwMode="auto">
          <a:xfrm>
            <a:off x="4211960"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62500" lnSpcReduction="20000"/>
          </a:bodyPr>
          <a:lstStyle/>
          <a:p>
            <a:pPr algn="ctr">
              <a:buNone/>
            </a:pPr>
            <a:r>
              <a:rPr lang="en-US" sz="4100" dirty="0"/>
              <a:t>How many people are you meeting here?</a:t>
            </a:r>
            <a:endParaRPr lang="nl-NL" sz="4100" dirty="0"/>
          </a:p>
          <a:p>
            <a:pPr algn="ctr">
              <a:buNone/>
            </a:pPr>
            <a:r>
              <a:rPr lang="en-US" sz="4100" dirty="0"/>
              <a:t>(a.k.a.: Are Donald Trump and Madonna your parents?)</a:t>
            </a:r>
            <a:endParaRPr lang="nl-NL" sz="4100" dirty="0"/>
          </a:p>
          <a:p>
            <a:pPr algn="ctr">
              <a:buNone/>
            </a:pPr>
            <a:r>
              <a:rPr lang="en-US" sz="4100" dirty="0"/>
              <a:t> </a:t>
            </a:r>
            <a:endParaRPr lang="nl-NL" sz="4100" dirty="0"/>
          </a:p>
          <a:p>
            <a:pPr>
              <a:buNone/>
            </a:pPr>
            <a:r>
              <a:rPr lang="en-US" sz="4100" dirty="0"/>
              <a:t> </a:t>
            </a:r>
            <a:endParaRPr lang="nl-NL" sz="4100" dirty="0"/>
          </a:p>
          <a:p>
            <a:pPr>
              <a:buNone/>
            </a:pPr>
            <a:r>
              <a:rPr lang="en-US" sz="4100" i="1" dirty="0"/>
              <a:t>Please meet my parents, Donald Trump</a:t>
            </a:r>
            <a:r>
              <a:rPr lang="en-US" sz="4100" dirty="0"/>
              <a:t> </a:t>
            </a:r>
            <a:r>
              <a:rPr lang="en-US" sz="4100" i="1" dirty="0"/>
              <a:t>and Madonna</a:t>
            </a:r>
            <a:endParaRPr lang="nl-NL" sz="4100" dirty="0"/>
          </a:p>
          <a:p>
            <a:pPr>
              <a:buNone/>
            </a:pPr>
            <a:r>
              <a:rPr lang="en-US" sz="4100" i="1" dirty="0"/>
              <a:t> </a:t>
            </a:r>
            <a:endParaRPr lang="nl-NL" sz="4100" dirty="0"/>
          </a:p>
          <a:p>
            <a:pPr>
              <a:buNone/>
            </a:pPr>
            <a:r>
              <a:rPr lang="en-US" sz="4100" i="1" dirty="0"/>
              <a:t>Please meet my parents, Donald Trump, and Madonna</a:t>
            </a:r>
            <a:endParaRPr lang="nl-NL" sz="4100" dirty="0"/>
          </a:p>
          <a:p>
            <a:pPr>
              <a:buNone/>
            </a:pPr>
            <a:r>
              <a:rPr lang="en-US" sz="4100" i="1" dirty="0"/>
              <a:t> </a:t>
            </a:r>
            <a:endParaRPr lang="nl-NL" sz="4100" dirty="0"/>
          </a:p>
          <a:p>
            <a:pPr>
              <a:buNone/>
            </a:pPr>
            <a:r>
              <a:rPr lang="en-US" sz="4100" i="1" dirty="0" smtClean="0"/>
              <a:t>Please </a:t>
            </a:r>
            <a:r>
              <a:rPr lang="en-US" sz="4100" i="1" dirty="0"/>
              <a:t>meet my parents, </a:t>
            </a:r>
            <a:r>
              <a:rPr lang="en-US" sz="4100" i="1" dirty="0" smtClean="0"/>
              <a:t>Donald Trump, </a:t>
            </a:r>
            <a:r>
              <a:rPr lang="en-US" sz="4100" i="1" dirty="0"/>
              <a:t>and Madonna</a:t>
            </a:r>
            <a:endParaRPr lang="nl-NL" sz="4100" dirty="0"/>
          </a:p>
          <a:p>
            <a:pPr>
              <a:buNone/>
            </a:pPr>
            <a:r>
              <a:rPr lang="en-US" i="1" dirty="0"/>
              <a:t> </a:t>
            </a:r>
            <a:endParaRPr lang="nl-NL" dirty="0"/>
          </a:p>
          <a:p>
            <a:pPr>
              <a:buNone/>
            </a:pPr>
            <a:r>
              <a:rPr lang="en-US" dirty="0"/>
              <a:t> </a:t>
            </a:r>
            <a:endParaRPr lang="nl-NL"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10</a:t>
            </a:fld>
            <a:endParaRPr lang="nl-NL" dirty="0"/>
          </a:p>
        </p:txBody>
      </p:sp>
      <p:sp>
        <p:nvSpPr>
          <p:cNvPr id="6" name="Rechthoek 5"/>
          <p:cNvSpPr/>
          <p:nvPr/>
        </p:nvSpPr>
        <p:spPr>
          <a:xfrm>
            <a:off x="6444208" y="5373216"/>
            <a:ext cx="1872208"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P</a:t>
            </a:r>
            <a:r>
              <a:rPr lang="nl-NL" dirty="0" err="1">
                <a:solidFill>
                  <a:schemeClr val="tx1"/>
                </a:solidFill>
              </a:rPr>
              <a:t>P</a:t>
            </a:r>
            <a:r>
              <a:rPr lang="nl-NL" dirty="0" err="1" smtClean="0">
                <a:solidFill>
                  <a:schemeClr val="tx1"/>
                </a:solidFill>
              </a:rPr>
              <a:t>lease</a:t>
            </a:r>
            <a:r>
              <a:rPr lang="nl-NL" dirty="0" smtClean="0">
                <a:solidFill>
                  <a:schemeClr val="tx1"/>
                </a:solidFill>
              </a:rPr>
              <a:t> meet the Oxford </a:t>
            </a:r>
            <a:r>
              <a:rPr lang="nl-NL" dirty="0" err="1" smtClean="0">
                <a:solidFill>
                  <a:schemeClr val="tx1"/>
                </a:solidFill>
              </a:rPr>
              <a:t>comma</a:t>
            </a:r>
            <a:endParaRPr lang="nl-NL" dirty="0"/>
          </a:p>
        </p:txBody>
      </p:sp>
      <p:sp>
        <p:nvSpPr>
          <p:cNvPr id="7" name="Ovaal 6"/>
          <p:cNvSpPr/>
          <p:nvPr/>
        </p:nvSpPr>
        <p:spPr>
          <a:xfrm>
            <a:off x="5868144" y="5013176"/>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p:nvPr/>
        </p:nvCxnSpPr>
        <p:spPr>
          <a:xfrm flipH="1" flipV="1">
            <a:off x="5940152" y="5157192"/>
            <a:ext cx="432048"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Afbeelding 10"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2D005EA6-4FFA-4B26-8E5B-33594EFADC80}" type="slidenum">
              <a:rPr lang="nl-NL" smtClean="0"/>
              <a:pPr/>
              <a:t>11</a:t>
            </a:fld>
            <a:endParaRPr lang="nl-NL"/>
          </a:p>
        </p:txBody>
      </p:sp>
      <p:pic>
        <p:nvPicPr>
          <p:cNvPr id="1026" name="Afbeelding 1"/>
          <p:cNvPicPr>
            <a:picLocks noChangeAspect="1" noChangeArrowheads="1"/>
          </p:cNvPicPr>
          <p:nvPr/>
        </p:nvPicPr>
        <p:blipFill>
          <a:blip r:embed="rId2" cstate="print"/>
          <a:srcRect/>
          <a:stretch>
            <a:fillRect/>
          </a:stretch>
        </p:blipFill>
        <p:spPr bwMode="auto">
          <a:xfrm>
            <a:off x="2051720" y="692696"/>
            <a:ext cx="4968552" cy="4968552"/>
          </a:xfrm>
          <a:prstGeom prst="rect">
            <a:avLst/>
          </a:prstGeom>
          <a:noFill/>
          <a:ln w="9525">
            <a:noFill/>
            <a:miter lim="800000"/>
            <a:headEnd/>
            <a:tailEnd/>
          </a:ln>
        </p:spPr>
      </p:pic>
      <p:pic>
        <p:nvPicPr>
          <p:cNvPr id="11" name="Afbeelding 10" descr="http://www.zwartboladvocaten.nl/app/direct/static/images/emailfooterzwartbollogo"/>
          <p:cNvPicPr/>
          <p:nvPr/>
        </p:nvPicPr>
        <p:blipFill>
          <a:blip r:embed="rId3" cstate="print"/>
          <a:srcRect/>
          <a:stretch>
            <a:fillRect/>
          </a:stretch>
        </p:blipFill>
        <p:spPr bwMode="auto">
          <a:xfrm>
            <a:off x="4139952"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052736"/>
            <a:ext cx="8229600" cy="4525963"/>
          </a:xfrm>
        </p:spPr>
        <p:txBody>
          <a:bodyPr>
            <a:normAutofit fontScale="70000" lnSpcReduction="20000"/>
          </a:bodyPr>
          <a:lstStyle/>
          <a:p>
            <a:pPr>
              <a:buNone/>
            </a:pPr>
            <a:r>
              <a:rPr lang="en-GB" dirty="0" smtClean="0"/>
              <a:t>	</a:t>
            </a:r>
            <a:r>
              <a:rPr lang="en-GB" sz="4100" dirty="0" smtClean="0"/>
              <a:t>According </a:t>
            </a:r>
            <a:r>
              <a:rPr lang="en-GB" sz="4100" dirty="0"/>
              <a:t>to Maine overtime state law, the following types of activities are exempted from overtime pay:</a:t>
            </a:r>
            <a:endParaRPr lang="nl-NL" sz="4100" dirty="0"/>
          </a:p>
          <a:p>
            <a:pPr>
              <a:buNone/>
            </a:pPr>
            <a:r>
              <a:rPr lang="en-GB" sz="4100" dirty="0"/>
              <a:t> </a:t>
            </a:r>
            <a:endParaRPr lang="nl-NL" sz="4100" dirty="0"/>
          </a:p>
          <a:p>
            <a:pPr>
              <a:buNone/>
            </a:pPr>
            <a:r>
              <a:rPr lang="en-GB" sz="4100" dirty="0" smtClean="0"/>
              <a:t>	“</a:t>
            </a:r>
            <a:r>
              <a:rPr lang="en-GB" sz="4100" i="1" dirty="0"/>
              <a:t>The canning, processing, preserving, freezing, drying, marketing, storing, packing for </a:t>
            </a:r>
            <a:r>
              <a:rPr lang="en-GB" sz="4100" i="1" dirty="0" smtClean="0"/>
              <a:t>shipment, </a:t>
            </a:r>
            <a:r>
              <a:rPr lang="en-GB" sz="4100" i="1" dirty="0"/>
              <a:t>or distribution of</a:t>
            </a:r>
            <a:r>
              <a:rPr lang="en-GB" sz="4100" i="1" dirty="0" smtClean="0"/>
              <a:t>:</a:t>
            </a:r>
          </a:p>
          <a:p>
            <a:pPr>
              <a:buNone/>
            </a:pPr>
            <a:endParaRPr lang="nl-NL" sz="4100" dirty="0"/>
          </a:p>
          <a:p>
            <a:pPr>
              <a:buNone/>
            </a:pPr>
            <a:r>
              <a:rPr lang="en-GB" sz="4100" i="1" dirty="0" smtClean="0"/>
              <a:t>	</a:t>
            </a:r>
            <a:r>
              <a:rPr lang="en-GB" sz="4100" i="1" dirty="0"/>
              <a:t>	(1) Agricultural produce;</a:t>
            </a:r>
            <a:endParaRPr lang="nl-NL" sz="4100" dirty="0"/>
          </a:p>
          <a:p>
            <a:pPr>
              <a:buNone/>
            </a:pPr>
            <a:r>
              <a:rPr lang="en-GB" sz="4100" i="1" dirty="0" smtClean="0"/>
              <a:t>	</a:t>
            </a:r>
            <a:r>
              <a:rPr lang="en-GB" sz="4100" i="1" dirty="0"/>
              <a:t>	(2) Meat and fish products; and</a:t>
            </a:r>
            <a:endParaRPr lang="nl-NL" sz="4100" dirty="0"/>
          </a:p>
          <a:p>
            <a:pPr>
              <a:buNone/>
            </a:pPr>
            <a:r>
              <a:rPr lang="en-GB" sz="4100" i="1" dirty="0" smtClean="0"/>
              <a:t>	</a:t>
            </a:r>
            <a:r>
              <a:rPr lang="en-GB" sz="4100" i="1" dirty="0"/>
              <a:t>	(3) Perishable foods</a:t>
            </a:r>
            <a:r>
              <a:rPr lang="en-GB" sz="4100" dirty="0"/>
              <a:t>”</a:t>
            </a:r>
            <a:endParaRPr lang="nl-NL" sz="4100" dirty="0"/>
          </a:p>
          <a:p>
            <a:pPr>
              <a:buNone/>
            </a:pPr>
            <a:r>
              <a:rPr lang="en-GB" dirty="0"/>
              <a:t> </a:t>
            </a:r>
            <a:endParaRPr lang="nl-NL"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12</a:t>
            </a:fld>
            <a:endParaRPr lang="nl-NL" dirty="0"/>
          </a:p>
        </p:txBody>
      </p:sp>
      <p:sp>
        <p:nvSpPr>
          <p:cNvPr id="10" name="Ovaal 9"/>
          <p:cNvSpPr/>
          <p:nvPr/>
        </p:nvSpPr>
        <p:spPr>
          <a:xfrm>
            <a:off x="7740352" y="263691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http://www.zwartboladvocaten.nl/app/direct/static/images/emailfooterzwartbollogo"/>
          <p:cNvPicPr/>
          <p:nvPr/>
        </p:nvPicPr>
        <p:blipFill>
          <a:blip r:embed="rId2" cstate="print"/>
          <a:srcRect/>
          <a:stretch>
            <a:fillRect/>
          </a:stretch>
        </p:blipFill>
        <p:spPr bwMode="auto">
          <a:xfrm>
            <a:off x="3923928"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052736"/>
            <a:ext cx="8229600" cy="4525963"/>
          </a:xfrm>
        </p:spPr>
        <p:txBody>
          <a:bodyPr>
            <a:normAutofit/>
          </a:bodyPr>
          <a:lstStyle/>
          <a:p>
            <a:pPr algn="just">
              <a:buNone/>
            </a:pPr>
            <a:r>
              <a:rPr lang="nl-NL" dirty="0" smtClean="0"/>
              <a:t>	</a:t>
            </a:r>
            <a:r>
              <a:rPr lang="nl-NL" sz="3200" dirty="0" err="1" smtClean="0"/>
              <a:t>If</a:t>
            </a:r>
            <a:r>
              <a:rPr lang="nl-NL" sz="3200" dirty="0" smtClean="0"/>
              <a:t> </a:t>
            </a:r>
            <a:r>
              <a:rPr lang="nl-NL" sz="3200" dirty="0" err="1" smtClean="0"/>
              <a:t>lawmakers</a:t>
            </a:r>
            <a:r>
              <a:rPr lang="nl-NL" sz="3200" dirty="0" smtClean="0"/>
              <a:t> had </a:t>
            </a:r>
            <a:r>
              <a:rPr lang="nl-NL" sz="3200" dirty="0" err="1" smtClean="0"/>
              <a:t>used</a:t>
            </a:r>
            <a:r>
              <a:rPr lang="nl-NL" sz="3200" dirty="0" smtClean="0"/>
              <a:t> a </a:t>
            </a:r>
            <a:r>
              <a:rPr lang="nl-NL" sz="3200" dirty="0" err="1" smtClean="0"/>
              <a:t>serial</a:t>
            </a:r>
            <a:r>
              <a:rPr lang="nl-NL" sz="3200" dirty="0" smtClean="0"/>
              <a:t> </a:t>
            </a:r>
            <a:r>
              <a:rPr lang="nl-NL" sz="3200" dirty="0" err="1" smtClean="0"/>
              <a:t>comma</a:t>
            </a:r>
            <a:r>
              <a:rPr lang="nl-NL" sz="3200" dirty="0" smtClean="0"/>
              <a:t>, </a:t>
            </a:r>
            <a:r>
              <a:rPr lang="nl-NL" sz="3200" dirty="0" err="1" smtClean="0"/>
              <a:t>it</a:t>
            </a:r>
            <a:r>
              <a:rPr lang="nl-NL" sz="3200" dirty="0" smtClean="0"/>
              <a:t> </a:t>
            </a:r>
            <a:r>
              <a:rPr lang="nl-NL" sz="3200" dirty="0" err="1" smtClean="0"/>
              <a:t>would</a:t>
            </a:r>
            <a:r>
              <a:rPr lang="nl-NL" sz="3200" dirty="0" smtClean="0"/>
              <a:t> have been </a:t>
            </a:r>
            <a:r>
              <a:rPr lang="nl-NL" sz="3200" dirty="0" err="1" smtClean="0"/>
              <a:t>clear</a:t>
            </a:r>
            <a:r>
              <a:rPr lang="nl-NL" sz="3200" dirty="0" smtClean="0"/>
              <a:t> </a:t>
            </a:r>
            <a:r>
              <a:rPr lang="nl-NL" sz="3200" dirty="0" err="1" smtClean="0"/>
              <a:t>that</a:t>
            </a:r>
            <a:r>
              <a:rPr lang="nl-NL" sz="3200" dirty="0" smtClean="0"/>
              <a:t> distribution was </a:t>
            </a:r>
            <a:r>
              <a:rPr lang="nl-NL" sz="3200" dirty="0" err="1" smtClean="0"/>
              <a:t>an</a:t>
            </a:r>
            <a:r>
              <a:rPr lang="nl-NL" sz="3200" dirty="0" smtClean="0"/>
              <a:t> </a:t>
            </a:r>
            <a:r>
              <a:rPr lang="nl-NL" sz="3200" dirty="0" err="1" smtClean="0"/>
              <a:t>overtime-exempt</a:t>
            </a:r>
            <a:r>
              <a:rPr lang="nl-NL" sz="3200" dirty="0" smtClean="0"/>
              <a:t> </a:t>
            </a:r>
            <a:r>
              <a:rPr lang="nl-NL" sz="3200" dirty="0" err="1" smtClean="0"/>
              <a:t>activity</a:t>
            </a:r>
            <a:r>
              <a:rPr lang="nl-NL" sz="3200" dirty="0" smtClean="0"/>
              <a:t> </a:t>
            </a:r>
            <a:r>
              <a:rPr lang="nl-NL" sz="3200" dirty="0" err="1" smtClean="0"/>
              <a:t>on</a:t>
            </a:r>
            <a:r>
              <a:rPr lang="nl-NL" sz="3200" dirty="0" smtClean="0"/>
              <a:t> </a:t>
            </a:r>
            <a:r>
              <a:rPr lang="nl-NL" sz="3200" dirty="0" err="1" smtClean="0"/>
              <a:t>its</a:t>
            </a:r>
            <a:r>
              <a:rPr lang="nl-NL" sz="3200" dirty="0" smtClean="0"/>
              <a:t> </a:t>
            </a:r>
            <a:r>
              <a:rPr lang="nl-NL" sz="3200" dirty="0" err="1" smtClean="0"/>
              <a:t>own</a:t>
            </a:r>
            <a:r>
              <a:rPr lang="nl-NL" sz="3200" dirty="0" smtClean="0"/>
              <a:t>. </a:t>
            </a:r>
            <a:r>
              <a:rPr lang="nl-NL" sz="3200" dirty="0" err="1" smtClean="0"/>
              <a:t>But</a:t>
            </a:r>
            <a:r>
              <a:rPr lang="nl-NL" sz="3200" dirty="0" smtClean="0"/>
              <a:t> without the </a:t>
            </a:r>
            <a:r>
              <a:rPr lang="nl-NL" sz="3200" dirty="0" err="1" smtClean="0"/>
              <a:t>comma</a:t>
            </a:r>
            <a:r>
              <a:rPr lang="nl-NL" sz="3200" dirty="0" smtClean="0"/>
              <a:t>, </a:t>
            </a:r>
            <a:r>
              <a:rPr lang="nl-NL" sz="3200" dirty="0" err="1" smtClean="0"/>
              <a:t>wrote</a:t>
            </a:r>
            <a:r>
              <a:rPr lang="nl-NL" sz="3200" dirty="0" smtClean="0"/>
              <a:t> US </a:t>
            </a:r>
            <a:r>
              <a:rPr lang="nl-NL" sz="3200" dirty="0" err="1" smtClean="0"/>
              <a:t>appeals</a:t>
            </a:r>
            <a:r>
              <a:rPr lang="nl-NL" sz="3200" dirty="0" smtClean="0"/>
              <a:t> </a:t>
            </a:r>
            <a:r>
              <a:rPr lang="nl-NL" sz="3200" dirty="0" err="1" smtClean="0"/>
              <a:t>judge</a:t>
            </a:r>
            <a:r>
              <a:rPr lang="nl-NL" sz="3200" dirty="0" smtClean="0"/>
              <a:t> David J. </a:t>
            </a:r>
            <a:r>
              <a:rPr lang="nl-NL" sz="3200" dirty="0" err="1" smtClean="0"/>
              <a:t>Barron</a:t>
            </a:r>
            <a:r>
              <a:rPr lang="nl-NL" sz="3200" dirty="0" smtClean="0"/>
              <a:t>, the </a:t>
            </a:r>
            <a:r>
              <a:rPr lang="nl-NL" sz="3200" dirty="0" err="1" smtClean="0"/>
              <a:t>law</a:t>
            </a:r>
            <a:r>
              <a:rPr lang="nl-NL" sz="3200" dirty="0" smtClean="0"/>
              <a:t> is </a:t>
            </a:r>
            <a:r>
              <a:rPr lang="nl-NL" sz="3200" dirty="0" err="1" smtClean="0"/>
              <a:t>ambiguous</a:t>
            </a:r>
            <a:r>
              <a:rPr lang="nl-NL" sz="3200" dirty="0" smtClean="0"/>
              <a:t> as to </a:t>
            </a:r>
            <a:r>
              <a:rPr lang="nl-NL" sz="3200" dirty="0" err="1" smtClean="0"/>
              <a:t>whether</a:t>
            </a:r>
            <a:r>
              <a:rPr lang="nl-NL" sz="3200" dirty="0" smtClean="0"/>
              <a:t> distribution is a separate </a:t>
            </a:r>
            <a:r>
              <a:rPr lang="nl-NL" sz="3200" dirty="0" err="1" smtClean="0"/>
              <a:t>activity</a:t>
            </a:r>
            <a:r>
              <a:rPr lang="nl-NL" sz="3200" dirty="0" smtClean="0"/>
              <a:t>, or </a:t>
            </a:r>
            <a:r>
              <a:rPr lang="nl-NL" sz="3200" dirty="0" err="1" smtClean="0"/>
              <a:t>whether</a:t>
            </a:r>
            <a:r>
              <a:rPr lang="nl-NL" sz="3200" dirty="0" smtClean="0"/>
              <a:t> the </a:t>
            </a:r>
            <a:r>
              <a:rPr lang="nl-NL" sz="3200" dirty="0" err="1" smtClean="0"/>
              <a:t>whole</a:t>
            </a:r>
            <a:r>
              <a:rPr lang="nl-NL" sz="3200" dirty="0" smtClean="0"/>
              <a:t> last clause – “</a:t>
            </a:r>
            <a:r>
              <a:rPr lang="nl-NL" sz="3200" dirty="0" err="1" smtClean="0"/>
              <a:t>packing</a:t>
            </a:r>
            <a:r>
              <a:rPr lang="nl-NL" sz="3200" dirty="0" smtClean="0"/>
              <a:t> </a:t>
            </a:r>
            <a:r>
              <a:rPr lang="nl-NL" sz="3200" dirty="0" err="1" smtClean="0"/>
              <a:t>for</a:t>
            </a:r>
            <a:r>
              <a:rPr lang="nl-NL" sz="3200" dirty="0" smtClean="0"/>
              <a:t> shipment or distribution” – is </a:t>
            </a:r>
            <a:r>
              <a:rPr lang="nl-NL" sz="3200" dirty="0" err="1" smtClean="0"/>
              <a:t>one</a:t>
            </a:r>
            <a:r>
              <a:rPr lang="nl-NL" sz="3200" dirty="0" smtClean="0"/>
              <a:t> </a:t>
            </a:r>
            <a:r>
              <a:rPr lang="nl-NL" sz="3200" dirty="0" err="1" smtClean="0"/>
              <a:t>activity</a:t>
            </a:r>
            <a:r>
              <a:rPr lang="nl-NL" sz="3200" dirty="0" smtClean="0"/>
              <a:t>, </a:t>
            </a:r>
            <a:r>
              <a:rPr lang="nl-NL" sz="3200" dirty="0" err="1" smtClean="0"/>
              <a:t>meaning</a:t>
            </a:r>
            <a:r>
              <a:rPr lang="nl-NL" sz="3200" dirty="0" smtClean="0"/>
              <a:t> </a:t>
            </a:r>
            <a:r>
              <a:rPr lang="nl-NL" sz="3200" dirty="0" err="1" smtClean="0"/>
              <a:t>only</a:t>
            </a:r>
            <a:r>
              <a:rPr lang="nl-NL" sz="3200" dirty="0" smtClean="0"/>
              <a:t> the </a:t>
            </a:r>
            <a:r>
              <a:rPr lang="nl-NL" sz="3200" dirty="0" err="1" smtClean="0"/>
              <a:t>people</a:t>
            </a:r>
            <a:r>
              <a:rPr lang="nl-NL" sz="3200" dirty="0" smtClean="0"/>
              <a:t> </a:t>
            </a:r>
            <a:r>
              <a:rPr lang="nl-NL" sz="3200" dirty="0" err="1" smtClean="0"/>
              <a:t>who</a:t>
            </a:r>
            <a:r>
              <a:rPr lang="nl-NL" sz="3200" dirty="0" smtClean="0"/>
              <a:t> pack the </a:t>
            </a:r>
            <a:r>
              <a:rPr lang="nl-NL" sz="3200" dirty="0" err="1" smtClean="0"/>
              <a:t>dairy</a:t>
            </a:r>
            <a:r>
              <a:rPr lang="nl-NL" sz="3200" dirty="0" smtClean="0"/>
              <a:t> </a:t>
            </a:r>
            <a:r>
              <a:rPr lang="nl-NL" sz="3200" dirty="0" err="1" smtClean="0"/>
              <a:t>products</a:t>
            </a:r>
            <a:r>
              <a:rPr lang="nl-NL" sz="3200" dirty="0" smtClean="0"/>
              <a:t> are exempt.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13</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021288"/>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052736"/>
            <a:ext cx="8229600" cy="4525963"/>
          </a:xfrm>
        </p:spPr>
        <p:txBody>
          <a:bodyPr>
            <a:normAutofit/>
          </a:bodyPr>
          <a:lstStyle/>
          <a:p>
            <a:pPr algn="just">
              <a:buNone/>
            </a:pPr>
            <a:r>
              <a:rPr lang="nl-NL" dirty="0" smtClean="0"/>
              <a:t>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14</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021288"/>
            <a:ext cx="1047750" cy="352425"/>
          </a:xfrm>
          <a:prstGeom prst="rect">
            <a:avLst/>
          </a:prstGeom>
          <a:noFill/>
          <a:ln w="9525">
            <a:noFill/>
            <a:miter lim="800000"/>
            <a:headEnd/>
            <a:tailEnd/>
          </a:ln>
        </p:spPr>
      </p:pic>
      <p:pic>
        <p:nvPicPr>
          <p:cNvPr id="8194" name="Picture 2" descr="Afbeeldingsresultaat voor foto vrolijke vrachtwagenchauff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4664"/>
            <a:ext cx="6772116" cy="517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9773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1052736"/>
            <a:ext cx="7560840" cy="4525963"/>
          </a:xfrm>
        </p:spPr>
        <p:txBody>
          <a:bodyPr>
            <a:normAutofit lnSpcReduction="10000"/>
          </a:bodyPr>
          <a:lstStyle/>
          <a:p>
            <a:pPr algn="just">
              <a:buNone/>
            </a:pPr>
            <a:r>
              <a:rPr lang="nl-NL" dirty="0" smtClean="0"/>
              <a:t>	</a:t>
            </a:r>
            <a:r>
              <a:rPr lang="nl-NL" sz="3200" dirty="0" smtClean="0"/>
              <a:t>The </a:t>
            </a:r>
            <a:r>
              <a:rPr lang="nl-NL" sz="3200" dirty="0" err="1" smtClean="0"/>
              <a:t>first</a:t>
            </a:r>
            <a:r>
              <a:rPr lang="nl-NL" sz="3200" dirty="0" smtClean="0"/>
              <a:t> </a:t>
            </a:r>
            <a:r>
              <a:rPr lang="nl-NL" sz="3200" dirty="0" err="1" smtClean="0"/>
              <a:t>court</a:t>
            </a:r>
            <a:r>
              <a:rPr lang="nl-NL" sz="3200" dirty="0" smtClean="0"/>
              <a:t> to </a:t>
            </a:r>
            <a:r>
              <a:rPr lang="nl-NL" sz="3200" dirty="0" err="1" smtClean="0"/>
              <a:t>hear</a:t>
            </a:r>
            <a:r>
              <a:rPr lang="nl-NL" sz="3200" dirty="0" smtClean="0"/>
              <a:t> the case </a:t>
            </a:r>
            <a:r>
              <a:rPr lang="nl-NL" sz="3200" dirty="0" err="1" smtClean="0"/>
              <a:t>ruled</a:t>
            </a:r>
            <a:r>
              <a:rPr lang="nl-NL" sz="3200" dirty="0" smtClean="0"/>
              <a:t> in </a:t>
            </a:r>
            <a:r>
              <a:rPr lang="nl-NL" sz="3200" dirty="0" err="1" smtClean="0"/>
              <a:t>Oakhurst</a:t>
            </a:r>
            <a:r>
              <a:rPr lang="nl-NL" sz="3200" dirty="0" smtClean="0"/>
              <a:t> </a:t>
            </a:r>
            <a:r>
              <a:rPr lang="nl-NL" sz="3200" dirty="0" err="1" smtClean="0"/>
              <a:t>Dairy’s</a:t>
            </a:r>
            <a:r>
              <a:rPr lang="nl-NL" sz="3200" dirty="0" smtClean="0"/>
              <a:t> </a:t>
            </a:r>
            <a:r>
              <a:rPr lang="nl-NL" sz="3200" dirty="0" err="1" smtClean="0"/>
              <a:t>favor</a:t>
            </a:r>
            <a:r>
              <a:rPr lang="nl-NL" sz="3200" dirty="0" smtClean="0"/>
              <a:t>, </a:t>
            </a:r>
            <a:r>
              <a:rPr lang="nl-NL" sz="3200" dirty="0" err="1" smtClean="0"/>
              <a:t>but</a:t>
            </a:r>
            <a:r>
              <a:rPr lang="nl-NL" sz="3200" dirty="0" smtClean="0"/>
              <a:t> the appellate </a:t>
            </a:r>
            <a:r>
              <a:rPr lang="nl-NL" sz="3200" dirty="0" err="1" smtClean="0"/>
              <a:t>court</a:t>
            </a:r>
            <a:r>
              <a:rPr lang="nl-NL" sz="3200" dirty="0" smtClean="0"/>
              <a:t> </a:t>
            </a:r>
            <a:r>
              <a:rPr lang="nl-NL" sz="3200" dirty="0" err="1" smtClean="0"/>
              <a:t>disagreed</a:t>
            </a:r>
            <a:r>
              <a:rPr lang="nl-NL" sz="3200" dirty="0" smtClean="0"/>
              <a:t>. </a:t>
            </a:r>
          </a:p>
          <a:p>
            <a:pPr algn="just">
              <a:buNone/>
            </a:pPr>
            <a:endParaRPr lang="nl-NL" sz="3200" dirty="0"/>
          </a:p>
          <a:p>
            <a:pPr algn="just">
              <a:buNone/>
            </a:pPr>
            <a:r>
              <a:rPr lang="nl-NL" sz="3200" dirty="0" smtClean="0"/>
              <a:t>	</a:t>
            </a:r>
            <a:r>
              <a:rPr lang="nl-NL" sz="3200" dirty="0" err="1" smtClean="0"/>
              <a:t>Wrote</a:t>
            </a:r>
            <a:r>
              <a:rPr lang="nl-NL" sz="3200" dirty="0" smtClean="0"/>
              <a:t> US </a:t>
            </a:r>
            <a:r>
              <a:rPr lang="nl-NL" sz="3200" dirty="0" err="1" smtClean="0"/>
              <a:t>Appeals</a:t>
            </a:r>
            <a:r>
              <a:rPr lang="nl-NL" sz="3200" dirty="0" smtClean="0"/>
              <a:t> Judge </a:t>
            </a:r>
            <a:r>
              <a:rPr lang="nl-NL" sz="3200" dirty="0" err="1" smtClean="0"/>
              <a:t>Barron</a:t>
            </a:r>
            <a:r>
              <a:rPr lang="nl-NL" sz="3200" dirty="0"/>
              <a:t>:</a:t>
            </a:r>
            <a:r>
              <a:rPr lang="nl-NL" sz="3200" dirty="0" smtClean="0"/>
              <a:t> </a:t>
            </a:r>
          </a:p>
          <a:p>
            <a:pPr algn="just">
              <a:buNone/>
            </a:pPr>
            <a:endParaRPr lang="nl-NL" sz="3200" dirty="0"/>
          </a:p>
          <a:p>
            <a:pPr algn="just">
              <a:buNone/>
            </a:pPr>
            <a:r>
              <a:rPr lang="nl-NL" sz="3200" dirty="0" smtClean="0"/>
              <a:t>	</a:t>
            </a:r>
            <a:r>
              <a:rPr lang="nl-NL" sz="3200" dirty="0" err="1" smtClean="0"/>
              <a:t>Since</a:t>
            </a:r>
            <a:r>
              <a:rPr lang="nl-NL" sz="3200" dirty="0" smtClean="0"/>
              <a:t> </a:t>
            </a:r>
            <a:r>
              <a:rPr lang="nl-NL" sz="3200" dirty="0" err="1" smtClean="0"/>
              <a:t>Maine’s</a:t>
            </a:r>
            <a:r>
              <a:rPr lang="nl-NL" sz="3200" dirty="0" smtClean="0"/>
              <a:t> </a:t>
            </a:r>
            <a:r>
              <a:rPr lang="nl-NL" sz="3200" dirty="0" err="1" smtClean="0"/>
              <a:t>overtime</a:t>
            </a:r>
            <a:r>
              <a:rPr lang="nl-NL" sz="3200" dirty="0" smtClean="0"/>
              <a:t> </a:t>
            </a:r>
            <a:r>
              <a:rPr lang="nl-NL" sz="3200" dirty="0" err="1" smtClean="0"/>
              <a:t>laws</a:t>
            </a:r>
            <a:r>
              <a:rPr lang="nl-NL" sz="3200" dirty="0" smtClean="0"/>
              <a:t> are </a:t>
            </a:r>
            <a:r>
              <a:rPr lang="nl-NL" sz="3200" dirty="0" err="1" smtClean="0"/>
              <a:t>meant</a:t>
            </a:r>
            <a:r>
              <a:rPr lang="nl-NL" sz="3200" dirty="0" smtClean="0"/>
              <a:t> to have “</a:t>
            </a:r>
            <a:r>
              <a:rPr lang="nl-NL" sz="3200" dirty="0" err="1" smtClean="0"/>
              <a:t>remidial</a:t>
            </a:r>
            <a:r>
              <a:rPr lang="nl-NL" sz="3200" dirty="0" smtClean="0"/>
              <a:t> </a:t>
            </a:r>
            <a:r>
              <a:rPr lang="nl-NL" sz="3200" dirty="0" err="1" smtClean="0"/>
              <a:t>purpose</a:t>
            </a:r>
            <a:r>
              <a:rPr lang="nl-NL" sz="3200" dirty="0" smtClean="0"/>
              <a:t>”, </a:t>
            </a:r>
            <a:r>
              <a:rPr lang="nl-NL" sz="3200" dirty="0" err="1" smtClean="0"/>
              <a:t>that</a:t>
            </a:r>
            <a:r>
              <a:rPr lang="nl-NL" sz="3200" dirty="0" smtClean="0"/>
              <a:t> is, to help the </a:t>
            </a:r>
            <a:r>
              <a:rPr lang="nl-NL" sz="3200" dirty="0" err="1" smtClean="0"/>
              <a:t>state’s</a:t>
            </a:r>
            <a:r>
              <a:rPr lang="nl-NL" sz="3200" dirty="0" smtClean="0"/>
              <a:t> </a:t>
            </a:r>
            <a:r>
              <a:rPr lang="nl-NL" sz="3200" dirty="0" err="1" smtClean="0"/>
              <a:t>workers</a:t>
            </a:r>
            <a:r>
              <a:rPr lang="nl-NL" sz="3200" dirty="0" smtClean="0"/>
              <a:t>, </a:t>
            </a:r>
            <a:r>
              <a:rPr lang="nl-NL" sz="3200" dirty="0" err="1" smtClean="0"/>
              <a:t>they</a:t>
            </a:r>
            <a:r>
              <a:rPr lang="nl-NL" sz="3200" dirty="0" smtClean="0"/>
              <a:t> </a:t>
            </a:r>
            <a:r>
              <a:rPr lang="nl-NL" sz="3200" dirty="0" err="1" smtClean="0"/>
              <a:t>should</a:t>
            </a:r>
            <a:r>
              <a:rPr lang="nl-NL" sz="3200" dirty="0" smtClean="0"/>
              <a:t> </a:t>
            </a:r>
            <a:r>
              <a:rPr lang="nl-NL" sz="3200" dirty="0" err="1" smtClean="0"/>
              <a:t>be</a:t>
            </a:r>
            <a:r>
              <a:rPr lang="nl-NL" sz="3200" dirty="0" smtClean="0"/>
              <a:t> </a:t>
            </a:r>
            <a:r>
              <a:rPr lang="nl-NL" sz="3200" dirty="0" err="1" smtClean="0"/>
              <a:t>read</a:t>
            </a:r>
            <a:r>
              <a:rPr lang="nl-NL" sz="3200" dirty="0" smtClean="0"/>
              <a:t> </a:t>
            </a:r>
            <a:r>
              <a:rPr lang="nl-NL" sz="3200" dirty="0" err="1" smtClean="0"/>
              <a:t>liberally</a:t>
            </a:r>
            <a:r>
              <a:rPr lang="nl-NL" sz="3200" dirty="0" smtClean="0"/>
              <a:t>.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15</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08720"/>
            <a:ext cx="8229600" cy="5217443"/>
          </a:xfrm>
        </p:spPr>
        <p:txBody>
          <a:bodyPr>
            <a:normAutofit/>
          </a:bodyPr>
          <a:lstStyle/>
          <a:p>
            <a:pPr algn="ctr">
              <a:buNone/>
            </a:pPr>
            <a:r>
              <a:rPr lang="nl-NL" sz="3200" dirty="0" smtClean="0"/>
              <a:t>	As </a:t>
            </a:r>
            <a:r>
              <a:rPr lang="nl-NL" sz="3200" dirty="0" err="1" smtClean="0"/>
              <a:t>judge</a:t>
            </a:r>
            <a:r>
              <a:rPr lang="nl-NL" sz="3200" dirty="0" smtClean="0"/>
              <a:t> </a:t>
            </a:r>
            <a:r>
              <a:rPr lang="nl-NL" sz="3200" dirty="0" err="1" smtClean="0"/>
              <a:t>Barron</a:t>
            </a:r>
            <a:r>
              <a:rPr lang="nl-NL" sz="3200" dirty="0" smtClean="0"/>
              <a:t> </a:t>
            </a:r>
            <a:r>
              <a:rPr lang="nl-NL" sz="3200" dirty="0" err="1" smtClean="0"/>
              <a:t>wrote</a:t>
            </a:r>
            <a:r>
              <a:rPr lang="nl-NL" sz="3200" dirty="0" smtClean="0"/>
              <a:t>: </a:t>
            </a:r>
          </a:p>
          <a:p>
            <a:pPr algn="ctr">
              <a:buNone/>
            </a:pPr>
            <a:endParaRPr lang="nl-NL" sz="3200" dirty="0"/>
          </a:p>
          <a:p>
            <a:pPr algn="ctr">
              <a:buNone/>
            </a:pPr>
            <a:r>
              <a:rPr lang="nl-NL" sz="3200" dirty="0" smtClean="0"/>
              <a:t>	“</a:t>
            </a:r>
            <a:r>
              <a:rPr lang="nl-NL" sz="3200" i="1" dirty="0" smtClean="0"/>
              <a:t>For want of a </a:t>
            </a:r>
            <a:r>
              <a:rPr lang="nl-NL" sz="3200" i="1" dirty="0" err="1" smtClean="0"/>
              <a:t>comma</a:t>
            </a:r>
            <a:r>
              <a:rPr lang="nl-NL" sz="3200" i="1" dirty="0" smtClean="0"/>
              <a:t>, we have </a:t>
            </a:r>
            <a:r>
              <a:rPr lang="nl-NL" sz="3200" i="1" dirty="0" err="1" smtClean="0"/>
              <a:t>this</a:t>
            </a:r>
            <a:r>
              <a:rPr lang="nl-NL" sz="3200" i="1" dirty="0" smtClean="0"/>
              <a:t> case</a:t>
            </a:r>
            <a:r>
              <a:rPr lang="nl-NL" sz="3200" dirty="0" smtClean="0"/>
              <a:t>.”</a:t>
            </a:r>
          </a:p>
          <a:p>
            <a:pPr algn="ctr">
              <a:buNone/>
            </a:pPr>
            <a:endParaRPr lang="nl-NL" sz="3200" dirty="0"/>
          </a:p>
          <a:p>
            <a:pPr algn="ctr">
              <a:buNone/>
            </a:pPr>
            <a:r>
              <a:rPr lang="en-GB" sz="3200" dirty="0"/>
              <a:t>	</a:t>
            </a:r>
            <a:r>
              <a:rPr lang="en-GB" sz="3200" dirty="0" smtClean="0"/>
              <a:t>And in </a:t>
            </a:r>
            <a:r>
              <a:rPr lang="en-GB" sz="3200" dirty="0"/>
              <a:t>the comma-less space between the words “shipment” and “or” the fate of Kevin </a:t>
            </a:r>
            <a:r>
              <a:rPr lang="en-GB" sz="3200" dirty="0" err="1"/>
              <a:t>O’Conor</a:t>
            </a:r>
            <a:r>
              <a:rPr lang="en-GB" sz="3200" dirty="0"/>
              <a:t> v. Oakhurst Dairy was decided. </a:t>
            </a:r>
            <a:endParaRPr lang="nl-NL" sz="3200" dirty="0"/>
          </a:p>
          <a:p>
            <a:pPr algn="ctr">
              <a:buNone/>
            </a:pP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16</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021288"/>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548680"/>
            <a:ext cx="8229600" cy="5318051"/>
          </a:xfrm>
        </p:spPr>
        <p:txBody>
          <a:bodyPr>
            <a:normAutofit/>
          </a:bodyPr>
          <a:lstStyle/>
          <a:p>
            <a:pPr algn="just">
              <a:buNone/>
            </a:pPr>
            <a:endParaRPr lang="nl-NL" sz="3200" dirty="0"/>
          </a:p>
          <a:p>
            <a:pPr algn="just">
              <a:buNone/>
            </a:pPr>
            <a:r>
              <a:rPr lang="en-GB" sz="3200" dirty="0" smtClean="0"/>
              <a:t>	Oakhurst </a:t>
            </a:r>
            <a:r>
              <a:rPr lang="en-GB" sz="3200" dirty="0"/>
              <a:t>Dairy now facing </a:t>
            </a:r>
            <a:r>
              <a:rPr lang="en-GB" sz="3200" dirty="0">
                <a:solidFill>
                  <a:srgbClr val="FF0000"/>
                </a:solidFill>
              </a:rPr>
              <a:t>over USD 10 mio </a:t>
            </a:r>
            <a:r>
              <a:rPr lang="en-GB" sz="3200" dirty="0"/>
              <a:t>of overtime payment for ‘distribution’-work of </a:t>
            </a:r>
            <a:r>
              <a:rPr lang="en-GB" sz="3200" dirty="0" smtClean="0"/>
              <a:t>its </a:t>
            </a:r>
            <a:r>
              <a:rPr lang="en-GB" sz="3200" dirty="0" smtClean="0">
                <a:solidFill>
                  <a:srgbClr val="FF0000"/>
                </a:solidFill>
              </a:rPr>
              <a:t>300 or so </a:t>
            </a:r>
            <a:r>
              <a:rPr lang="en-GB" sz="3200" dirty="0">
                <a:solidFill>
                  <a:srgbClr val="FF0000"/>
                </a:solidFill>
              </a:rPr>
              <a:t>truck drivers</a:t>
            </a:r>
            <a:r>
              <a:rPr lang="en-GB" sz="3200" dirty="0"/>
              <a:t>. </a:t>
            </a:r>
            <a:endParaRPr lang="en-GB" sz="3200" dirty="0" smtClean="0"/>
          </a:p>
          <a:p>
            <a:pPr algn="just">
              <a:buNone/>
            </a:pPr>
            <a:endParaRPr lang="en-GB" sz="3200" dirty="0" smtClean="0"/>
          </a:p>
          <a:p>
            <a:pPr algn="just">
              <a:buNone/>
            </a:pPr>
            <a:endParaRPr lang="en-GB" sz="3200" dirty="0"/>
          </a:p>
          <a:p>
            <a:pPr algn="just">
              <a:buNone/>
            </a:pPr>
            <a:endParaRPr lang="nl-NL" sz="3200" dirty="0"/>
          </a:p>
          <a:p>
            <a:endParaRPr lang="nl-NL" dirty="0" smtClean="0"/>
          </a:p>
          <a:p>
            <a:endParaRPr lang="nl-NL" dirty="0"/>
          </a:p>
          <a:p>
            <a:pPr marL="0" indent="0" algn="ctr">
              <a:buNone/>
            </a:pPr>
            <a:r>
              <a:rPr lang="nl-NL" dirty="0"/>
              <a:t>	</a:t>
            </a:r>
            <a:r>
              <a:rPr lang="nl-NL" i="1" dirty="0" err="1" smtClean="0"/>
              <a:t>That’s</a:t>
            </a:r>
            <a:r>
              <a:rPr lang="nl-NL" i="1" dirty="0" smtClean="0"/>
              <a:t> hard </a:t>
            </a:r>
            <a:r>
              <a:rPr lang="nl-NL" i="1" dirty="0" err="1" smtClean="0"/>
              <a:t>and</a:t>
            </a:r>
            <a:r>
              <a:rPr lang="nl-NL" i="1" dirty="0" smtClean="0"/>
              <a:t> </a:t>
            </a:r>
            <a:r>
              <a:rPr lang="nl-NL" i="1" dirty="0" err="1" smtClean="0"/>
              <a:t>fast</a:t>
            </a:r>
            <a:r>
              <a:rPr lang="nl-NL" i="1" dirty="0" smtClean="0"/>
              <a:t>, </a:t>
            </a:r>
            <a:r>
              <a:rPr lang="nl-NL" i="1" dirty="0" err="1" smtClean="0"/>
              <a:t>for</a:t>
            </a:r>
            <a:r>
              <a:rPr lang="nl-NL" i="1" dirty="0" smtClean="0"/>
              <a:t> </a:t>
            </a:r>
            <a:r>
              <a:rPr lang="nl-NL" i="1" dirty="0" err="1" smtClean="0"/>
              <a:t>sure</a:t>
            </a:r>
            <a:r>
              <a:rPr lang="nl-NL" i="1"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17</a:t>
            </a:fld>
            <a:endParaRPr lang="nl-NL"/>
          </a:p>
        </p:txBody>
      </p:sp>
      <p:pic>
        <p:nvPicPr>
          <p:cNvPr id="11" name="Afbeelding 10" descr="spookje.jpg"/>
          <p:cNvPicPr>
            <a:picLocks noChangeAspect="1"/>
          </p:cNvPicPr>
          <p:nvPr/>
        </p:nvPicPr>
        <p:blipFill>
          <a:blip r:embed="rId2" cstate="print"/>
          <a:stretch>
            <a:fillRect/>
          </a:stretch>
        </p:blipFill>
        <p:spPr>
          <a:xfrm>
            <a:off x="3950841" y="2852936"/>
            <a:ext cx="1714004" cy="1714004"/>
          </a:xfrm>
          <a:prstGeom prst="rect">
            <a:avLst/>
          </a:prstGeom>
        </p:spPr>
      </p:pic>
      <p:pic>
        <p:nvPicPr>
          <p:cNvPr id="12" name="Afbeelding 11" descr="http://www.zwartboladvocaten.nl/app/direct/static/images/emailfooterzwartbollogo"/>
          <p:cNvPicPr/>
          <p:nvPr/>
        </p:nvPicPr>
        <p:blipFill>
          <a:blip r:embed="rId3" cstate="print"/>
          <a:srcRect/>
          <a:stretch>
            <a:fillRect/>
          </a:stretch>
        </p:blipFill>
        <p:spPr bwMode="auto">
          <a:xfrm>
            <a:off x="4283968"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a:bodyPr>
          <a:lstStyle/>
          <a:p>
            <a:pPr algn="just">
              <a:buNone/>
            </a:pPr>
            <a:r>
              <a:rPr lang="en-GB" b="1"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18</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
        <p:nvSpPr>
          <p:cNvPr id="7" name="Explosie 2 6"/>
          <p:cNvSpPr/>
          <p:nvPr/>
        </p:nvSpPr>
        <p:spPr>
          <a:xfrm>
            <a:off x="1259632" y="419100"/>
            <a:ext cx="6984776" cy="5530180"/>
          </a:xfrm>
          <a:prstGeom prst="irregularSeal2">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600" b="1" dirty="0" smtClean="0">
                <a:ln w="6600">
                  <a:solidFill>
                    <a:srgbClr val="FF0000"/>
                  </a:solidFill>
                  <a:prstDash val="solid"/>
                </a:ln>
                <a:solidFill>
                  <a:srgbClr val="FFFFFF"/>
                </a:solidFill>
                <a:effectLst>
                  <a:outerShdw dist="38100" dir="2700000" algn="tl" rotWithShape="0">
                    <a:schemeClr val="accent2"/>
                  </a:outerShdw>
                </a:effectLst>
              </a:rPr>
              <a:t>Ready </a:t>
            </a:r>
            <a:r>
              <a:rPr lang="nl-NL" sz="3600" b="1" dirty="0" err="1" smtClean="0">
                <a:ln w="6600">
                  <a:solidFill>
                    <a:srgbClr val="FF0000"/>
                  </a:solidFill>
                  <a:prstDash val="solid"/>
                </a:ln>
                <a:solidFill>
                  <a:srgbClr val="FFFFFF"/>
                </a:solidFill>
                <a:effectLst>
                  <a:outerShdw dist="38100" dir="2700000" algn="tl" rotWithShape="0">
                    <a:schemeClr val="accent2"/>
                  </a:outerShdw>
                </a:effectLst>
              </a:rPr>
              <a:t>for</a:t>
            </a:r>
            <a:r>
              <a:rPr lang="nl-NL" sz="3600" b="1" dirty="0" smtClean="0">
                <a:ln w="6600">
                  <a:solidFill>
                    <a:srgbClr val="FF0000"/>
                  </a:solidFill>
                  <a:prstDash val="solid"/>
                </a:ln>
                <a:solidFill>
                  <a:srgbClr val="FFFFFF"/>
                </a:solidFill>
                <a:effectLst>
                  <a:outerShdw dist="38100" dir="2700000" algn="tl" rotWithShape="0">
                    <a:schemeClr val="accent2"/>
                  </a:outerShdw>
                </a:effectLst>
              </a:rPr>
              <a:t> </a:t>
            </a:r>
            <a:r>
              <a:rPr lang="nl-NL" sz="3600" b="1" dirty="0" err="1" smtClean="0">
                <a:ln w="6600">
                  <a:solidFill>
                    <a:srgbClr val="FF0000"/>
                  </a:solidFill>
                  <a:prstDash val="solid"/>
                </a:ln>
                <a:solidFill>
                  <a:srgbClr val="FFFFFF"/>
                </a:solidFill>
                <a:effectLst>
                  <a:outerShdw dist="38100" dir="2700000" algn="tl" rotWithShape="0">
                    <a:schemeClr val="accent2"/>
                  </a:outerShdw>
                </a:effectLst>
              </a:rPr>
              <a:t>the</a:t>
            </a:r>
            <a:r>
              <a:rPr lang="nl-NL" sz="3600" b="1" dirty="0" smtClean="0">
                <a:ln w="6600">
                  <a:solidFill>
                    <a:srgbClr val="FF0000"/>
                  </a:solidFill>
                  <a:prstDash val="solid"/>
                </a:ln>
                <a:solidFill>
                  <a:srgbClr val="FFFFFF"/>
                </a:solidFill>
                <a:effectLst>
                  <a:outerShdw dist="38100" dir="2700000" algn="tl" rotWithShape="0">
                    <a:schemeClr val="accent2"/>
                  </a:outerShdw>
                </a:effectLst>
              </a:rPr>
              <a:t> next </a:t>
            </a:r>
            <a:r>
              <a:rPr lang="nl-NL" sz="3600" b="1" dirty="0" err="1" smtClean="0">
                <a:ln w="6600">
                  <a:solidFill>
                    <a:srgbClr val="FF0000"/>
                  </a:solidFill>
                  <a:prstDash val="solid"/>
                </a:ln>
                <a:solidFill>
                  <a:srgbClr val="FFFFFF"/>
                </a:solidFill>
                <a:effectLst>
                  <a:outerShdw dist="38100" dir="2700000" algn="tl" rotWithShape="0">
                    <a:schemeClr val="accent2"/>
                  </a:outerShdw>
                </a:effectLst>
              </a:rPr>
              <a:t>one</a:t>
            </a:r>
            <a:r>
              <a:rPr lang="nl-NL" sz="3600" b="1" dirty="0" smtClean="0">
                <a:ln w="6600">
                  <a:solidFill>
                    <a:srgbClr val="FF0000"/>
                  </a:solidFill>
                  <a:prstDash val="solid"/>
                </a:ln>
                <a:solidFill>
                  <a:srgbClr val="FFFFFF"/>
                </a:solidFill>
                <a:effectLst>
                  <a:outerShdw dist="38100" dir="2700000" algn="tl" rotWithShape="0">
                    <a:schemeClr val="accent2"/>
                  </a:outerShdw>
                </a:effectLst>
              </a:rPr>
              <a:t>?</a:t>
            </a:r>
            <a:endParaRPr lang="nl-NL" sz="3600" b="1" dirty="0">
              <a:ln w="6600">
                <a:solidFill>
                  <a:srgbClr val="FF0000"/>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lnSpcReduction="10000"/>
          </a:bodyPr>
          <a:lstStyle/>
          <a:p>
            <a:pPr algn="just">
              <a:buNone/>
            </a:pPr>
            <a:r>
              <a:rPr lang="en-GB" b="1" dirty="0" smtClean="0"/>
              <a:t>	</a:t>
            </a:r>
            <a:r>
              <a:rPr lang="en-GB" sz="3000" dirty="0" smtClean="0"/>
              <a:t>The </a:t>
            </a:r>
            <a:r>
              <a:rPr lang="en-GB" sz="3000" dirty="0"/>
              <a:t>agreement shall continue in force for a period of five years from the date it is made, and thereafter for successive five year terms, unless and until terminated by one year prior notice in writing by either party.</a:t>
            </a:r>
            <a:endParaRPr lang="nl-NL" sz="3000" dirty="0"/>
          </a:p>
          <a:p>
            <a:pPr algn="just">
              <a:buNone/>
            </a:pPr>
            <a:r>
              <a:rPr lang="en-GB" sz="3000" dirty="0"/>
              <a:t> </a:t>
            </a:r>
            <a:endParaRPr lang="nl-NL" sz="3000" dirty="0"/>
          </a:p>
          <a:p>
            <a:pPr algn="just">
              <a:buNone/>
            </a:pPr>
            <a:r>
              <a:rPr lang="en-GB" sz="3000" dirty="0" smtClean="0"/>
              <a:t>	The </a:t>
            </a:r>
            <a:r>
              <a:rPr lang="en-GB" sz="3000" dirty="0"/>
              <a:t>agreement shall continue in force for a period of five years from the date it is made, and thereafter for successive five year terms unless and until terminated by one year prior notice in writing by either party.</a:t>
            </a:r>
            <a:endParaRPr lang="nl-NL" sz="30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19</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45438639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5475" y="692696"/>
            <a:ext cx="8229600" cy="5184576"/>
          </a:xfrm>
        </p:spPr>
        <p:txBody>
          <a:bodyPr>
            <a:normAutofit fontScale="92500" lnSpcReduction="10000"/>
          </a:bodyPr>
          <a:lstStyle/>
          <a:p>
            <a:pPr algn="ctr">
              <a:buNone/>
            </a:pPr>
            <a:r>
              <a:rPr lang="en-GB" sz="4700" dirty="0" smtClean="0"/>
              <a:t>	</a:t>
            </a:r>
          </a:p>
          <a:p>
            <a:pPr algn="ctr">
              <a:buNone/>
            </a:pPr>
            <a:endParaRPr lang="en-US" sz="4700" dirty="0" smtClean="0"/>
          </a:p>
          <a:p>
            <a:pPr algn="ctr">
              <a:buNone/>
            </a:pPr>
            <a:endParaRPr lang="en-US" sz="4700" dirty="0"/>
          </a:p>
          <a:p>
            <a:pPr algn="ctr">
              <a:buNone/>
            </a:pPr>
            <a:r>
              <a:rPr lang="en-US" sz="4700" dirty="0" smtClean="0"/>
              <a:t>English law vs Dutch law</a:t>
            </a:r>
          </a:p>
          <a:p>
            <a:pPr algn="ctr">
              <a:buNone/>
            </a:pPr>
            <a:endParaRPr lang="en-US" sz="4700" dirty="0"/>
          </a:p>
          <a:p>
            <a:pPr algn="ctr">
              <a:buNone/>
            </a:pPr>
            <a:endParaRPr lang="nl-NL" sz="4700" dirty="0" smtClean="0"/>
          </a:p>
          <a:p>
            <a:pPr>
              <a:buNone/>
            </a:pPr>
            <a:r>
              <a:rPr lang="en-GB" sz="8600" dirty="0" smtClean="0"/>
              <a:t>	</a:t>
            </a:r>
            <a:r>
              <a:rPr lang="en-GB" sz="5100" dirty="0" smtClean="0"/>
              <a:t> </a:t>
            </a:r>
            <a:endParaRPr lang="nl-NL" sz="51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pic>
        <p:nvPicPr>
          <p:cNvPr id="1028" name="Picture 4" descr="Afbeeldingsresultaat voor dutch flag on chee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138960"/>
            <a:ext cx="1824137" cy="273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english flag dart"/>
          <p:cNvPicPr>
            <a:picLocks noChangeAspect="1" noChangeArrowheads="1"/>
          </p:cNvPicPr>
          <p:nvPr/>
        </p:nvPicPr>
        <p:blipFill rotWithShape="1">
          <a:blip r:embed="rId4">
            <a:extLst>
              <a:ext uri="{28A0092B-C50C-407E-A947-70E740481C1C}">
                <a14:useLocalDpi xmlns:a14="http://schemas.microsoft.com/office/drawing/2010/main" val="0"/>
              </a:ext>
            </a:extLst>
          </a:blip>
          <a:srcRect l="9764" t="13619" r="46767" b="13352"/>
          <a:stretch/>
        </p:blipFill>
        <p:spPr bwMode="auto">
          <a:xfrm>
            <a:off x="2123728" y="404664"/>
            <a:ext cx="1800200" cy="2113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a:bodyPr>
          <a:lstStyle/>
          <a:p>
            <a:pPr algn="just">
              <a:buNone/>
            </a:pPr>
            <a:r>
              <a:rPr lang="en-GB" b="1"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20</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pic>
        <p:nvPicPr>
          <p:cNvPr id="5122" name="Picture 2" descr="Afbeeldingsresultaat voor rogers teleco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706" y="749290"/>
            <a:ext cx="2616225" cy="2616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bell alian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426" y="4086846"/>
            <a:ext cx="4448784" cy="88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0573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lnSpcReduction="10000"/>
          </a:bodyPr>
          <a:lstStyle/>
          <a:p>
            <a:pPr algn="just">
              <a:buNone/>
            </a:pPr>
            <a:r>
              <a:rPr lang="en-GB" b="1" dirty="0" smtClean="0"/>
              <a:t>	</a:t>
            </a:r>
          </a:p>
          <a:p>
            <a:pPr algn="just">
              <a:buNone/>
            </a:pPr>
            <a:endParaRPr lang="en-GB" sz="3000" b="1" dirty="0"/>
          </a:p>
          <a:p>
            <a:pPr algn="just">
              <a:buNone/>
            </a:pPr>
            <a:endParaRPr lang="en-GB" sz="3000" b="1" dirty="0" smtClean="0"/>
          </a:p>
          <a:p>
            <a:pPr algn="just">
              <a:buNone/>
            </a:pPr>
            <a:r>
              <a:rPr lang="en-GB" sz="3000" b="1" dirty="0"/>
              <a:t>	</a:t>
            </a:r>
            <a:r>
              <a:rPr lang="en-GB" sz="3000" dirty="0" smtClean="0"/>
              <a:t>The </a:t>
            </a:r>
            <a:r>
              <a:rPr lang="en-GB" sz="3000" dirty="0"/>
              <a:t>agreement shall continue in force for a period of five years from the date it is made, and thereafter for successive five year terms, unless and until terminated by one year prior notice in writing by either party.</a:t>
            </a:r>
            <a:endParaRPr lang="nl-NL" sz="3000" dirty="0"/>
          </a:p>
          <a:p>
            <a:pPr algn="just">
              <a:buNone/>
            </a:pPr>
            <a:r>
              <a:rPr lang="en-GB" sz="3000" dirty="0"/>
              <a:t> </a:t>
            </a:r>
            <a:endParaRPr lang="nl-NL" sz="3000" dirty="0"/>
          </a:p>
          <a:p>
            <a:pPr algn="just">
              <a:buNone/>
            </a:pPr>
            <a:r>
              <a:rPr lang="en-GB" sz="3000"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21</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2973720223"/>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7029450" y="29305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539552" y="1124744"/>
            <a:ext cx="8229600" cy="4525963"/>
          </a:xfrm>
          <a:noFill/>
        </p:spPr>
        <p:txBody>
          <a:bodyPr>
            <a:normAutofit lnSpcReduction="10000"/>
          </a:bodyPr>
          <a:lstStyle/>
          <a:p>
            <a:pPr algn="just">
              <a:buNone/>
            </a:pPr>
            <a:endParaRPr lang="en-GB" b="1" dirty="0" smtClean="0"/>
          </a:p>
          <a:p>
            <a:pPr algn="just">
              <a:buNone/>
            </a:pPr>
            <a:endParaRPr lang="en-GB" b="1" dirty="0"/>
          </a:p>
          <a:p>
            <a:pPr algn="just">
              <a:buNone/>
            </a:pPr>
            <a:endParaRPr lang="en-GB" b="1" dirty="0" smtClean="0"/>
          </a:p>
          <a:p>
            <a:pPr algn="just">
              <a:buNone/>
            </a:pPr>
            <a:r>
              <a:rPr lang="en-GB" b="1" dirty="0" smtClean="0"/>
              <a:t>	</a:t>
            </a:r>
            <a:r>
              <a:rPr lang="en-GB" sz="3000" dirty="0" smtClean="0"/>
              <a:t>The </a:t>
            </a:r>
            <a:r>
              <a:rPr lang="en-GB" sz="3000" dirty="0"/>
              <a:t>agreement shall continue in force for a period of five years from the date it is made, and thereafter for successive five year terms</a:t>
            </a:r>
            <a:r>
              <a:rPr lang="en-GB" sz="4800" dirty="0">
                <a:solidFill>
                  <a:srgbClr val="FF0000"/>
                </a:solidFill>
              </a:rPr>
              <a:t>,</a:t>
            </a:r>
            <a:r>
              <a:rPr lang="en-GB" sz="3000" dirty="0"/>
              <a:t> unless and until terminated by one year prior notice in writing by either party.</a:t>
            </a:r>
            <a:endParaRPr lang="nl-NL" sz="3000" dirty="0"/>
          </a:p>
          <a:p>
            <a:pPr algn="just">
              <a:buNone/>
            </a:pPr>
            <a:r>
              <a:rPr lang="en-GB" sz="3000" dirty="0"/>
              <a:t> </a:t>
            </a:r>
            <a:endParaRPr lang="nl-NL" sz="3000" dirty="0"/>
          </a:p>
          <a:p>
            <a:pPr algn="just">
              <a:buNone/>
            </a:pPr>
            <a:r>
              <a:rPr lang="en-GB" sz="3000"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22</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220153319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a:bodyPr>
          <a:lstStyle/>
          <a:p>
            <a:pPr algn="just">
              <a:buNone/>
            </a:pPr>
            <a:endParaRPr lang="en-GB" b="1" dirty="0" smtClean="0"/>
          </a:p>
          <a:p>
            <a:pPr algn="just">
              <a:buNone/>
            </a:pPr>
            <a:endParaRPr lang="en-GB" b="1" dirty="0"/>
          </a:p>
          <a:p>
            <a:pPr algn="just">
              <a:buNone/>
            </a:pPr>
            <a:endParaRPr lang="en-GB" b="1" dirty="0" smtClean="0"/>
          </a:p>
          <a:p>
            <a:pPr algn="just">
              <a:buNone/>
            </a:pPr>
            <a:r>
              <a:rPr lang="en-GB" b="1" dirty="0" smtClean="0"/>
              <a:t>	</a:t>
            </a:r>
            <a:r>
              <a:rPr lang="en-GB" sz="3000" dirty="0" smtClean="0"/>
              <a:t>The </a:t>
            </a:r>
            <a:r>
              <a:rPr lang="en-GB" sz="3000" dirty="0"/>
              <a:t>agreement shall continue in force for a period of five years from the date it is made</a:t>
            </a:r>
            <a:r>
              <a:rPr lang="en-GB" sz="3000" dirty="0">
                <a:solidFill>
                  <a:srgbClr val="FF0000"/>
                </a:solidFill>
              </a:rPr>
              <a:t>, and thereafter for successive five year terms, </a:t>
            </a:r>
            <a:r>
              <a:rPr lang="en-GB" sz="3000" dirty="0"/>
              <a:t>unless and until terminated by one year prior notice in writing by either party.</a:t>
            </a:r>
            <a:endParaRPr lang="nl-NL" sz="3000" dirty="0"/>
          </a:p>
          <a:p>
            <a:pPr algn="just">
              <a:buNone/>
            </a:pPr>
            <a:r>
              <a:rPr lang="en-GB" sz="3000" dirty="0"/>
              <a:t> </a:t>
            </a:r>
            <a:endParaRPr lang="nl-NL" sz="3000" dirty="0"/>
          </a:p>
          <a:p>
            <a:pPr algn="just">
              <a:buNone/>
            </a:pPr>
            <a:r>
              <a:rPr lang="en-GB" sz="3000"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23</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408824265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8229600" cy="4525963"/>
          </a:xfrm>
        </p:spPr>
        <p:txBody>
          <a:bodyPr>
            <a:normAutofit lnSpcReduction="10000"/>
          </a:bodyPr>
          <a:lstStyle/>
          <a:p>
            <a:pPr algn="just">
              <a:buNone/>
            </a:pPr>
            <a:endParaRPr lang="en-GB" b="1" dirty="0" smtClean="0"/>
          </a:p>
          <a:p>
            <a:pPr algn="just">
              <a:buNone/>
            </a:pPr>
            <a:r>
              <a:rPr lang="en-GB" b="1" dirty="0" smtClean="0"/>
              <a:t>	</a:t>
            </a:r>
          </a:p>
          <a:p>
            <a:pPr algn="just">
              <a:buNone/>
            </a:pPr>
            <a:endParaRPr lang="en-GB" sz="3500" b="1" dirty="0"/>
          </a:p>
          <a:p>
            <a:pPr algn="just">
              <a:buNone/>
            </a:pPr>
            <a:r>
              <a:rPr lang="en-GB" sz="3500" b="1" dirty="0" smtClean="0"/>
              <a:t>	</a:t>
            </a:r>
            <a:r>
              <a:rPr lang="en-GB" sz="3500" dirty="0" smtClean="0"/>
              <a:t>The </a:t>
            </a:r>
            <a:r>
              <a:rPr lang="en-GB" sz="3500" dirty="0"/>
              <a:t>agreement shall continue in force for a period of five years from the date it is </a:t>
            </a:r>
            <a:r>
              <a:rPr lang="en-GB" sz="3500" dirty="0" smtClean="0"/>
              <a:t>made</a:t>
            </a:r>
            <a:r>
              <a:rPr lang="en-GB" sz="3500" dirty="0"/>
              <a:t>,</a:t>
            </a:r>
            <a:r>
              <a:rPr lang="en-GB" sz="3500" dirty="0" smtClean="0"/>
              <a:t> (...), </a:t>
            </a:r>
            <a:r>
              <a:rPr lang="en-GB" sz="3500" dirty="0"/>
              <a:t>unless and until terminated by one year prior notice in writing by either party.</a:t>
            </a:r>
            <a:endParaRPr lang="nl-NL" sz="3500" dirty="0"/>
          </a:p>
          <a:p>
            <a:pPr algn="just">
              <a:buNone/>
            </a:pPr>
            <a:r>
              <a:rPr lang="en-GB" sz="3500" dirty="0"/>
              <a:t> </a:t>
            </a:r>
            <a:endParaRPr lang="nl-NL" sz="3500" dirty="0"/>
          </a:p>
          <a:p>
            <a:pPr algn="just">
              <a:buNone/>
            </a:pPr>
            <a:r>
              <a:rPr lang="en-GB" sz="3500" dirty="0" smtClean="0"/>
              <a:t>	</a:t>
            </a:r>
            <a:endParaRPr lang="nl-NL" sz="35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24</a:t>
            </a:fld>
            <a:endParaRPr lang="nl-NL"/>
          </a:p>
        </p:txBody>
      </p:sp>
      <p:pic>
        <p:nvPicPr>
          <p:cNvPr id="10" name="Afbeelding 9" descr="http://www.zwartboladvocaten.nl/app/direct/static/images/emailfooterzwartbollogo"/>
          <p:cNvPicPr/>
          <p:nvPr/>
        </p:nvPicPr>
        <p:blipFill>
          <a:blip r:embed="rId3" cstate="print"/>
          <a:srcRect/>
          <a:stretch>
            <a:fillRect/>
          </a:stretch>
        </p:blipFill>
        <p:spPr bwMode="auto">
          <a:xfrm>
            <a:off x="4211960"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normAutofit fontScale="25000" lnSpcReduction="20000"/>
          </a:bodyPr>
          <a:lstStyle/>
          <a:p>
            <a:pPr algn="just">
              <a:buNone/>
            </a:pPr>
            <a:r>
              <a:rPr lang="en-US" sz="5100" dirty="0" smtClean="0"/>
              <a:t>	</a:t>
            </a:r>
            <a:r>
              <a:rPr lang="en-US" sz="8000" dirty="0" err="1" smtClean="0"/>
              <a:t>Uitspraak</a:t>
            </a:r>
            <a:r>
              <a:rPr lang="en-US" sz="8000" dirty="0" smtClean="0"/>
              <a:t> </a:t>
            </a:r>
            <a:r>
              <a:rPr lang="en-US" sz="8000" dirty="0"/>
              <a:t>Canadian Radio-television and Telecommunications Commission (CRTC) </a:t>
            </a:r>
            <a:r>
              <a:rPr lang="en-US" sz="8000" dirty="0" err="1"/>
              <a:t>d.d</a:t>
            </a:r>
            <a:r>
              <a:rPr lang="en-US" sz="8000" dirty="0"/>
              <a:t>. 28 </a:t>
            </a:r>
            <a:r>
              <a:rPr lang="en-US" sz="8000" dirty="0" err="1"/>
              <a:t>juli</a:t>
            </a:r>
            <a:r>
              <a:rPr lang="en-US" sz="8000" dirty="0"/>
              <a:t> 2006 </a:t>
            </a:r>
            <a:r>
              <a:rPr lang="en-US" sz="8000" dirty="0" err="1"/>
              <a:t>inzake</a:t>
            </a:r>
            <a:r>
              <a:rPr lang="en-US" sz="8000" dirty="0"/>
              <a:t> Rogers Communications versus Bell </a:t>
            </a:r>
            <a:r>
              <a:rPr lang="en-US" sz="8000" dirty="0" err="1"/>
              <a:t>Aliant</a:t>
            </a:r>
            <a:r>
              <a:rPr lang="en-US" sz="8000" dirty="0"/>
              <a:t>:</a:t>
            </a:r>
            <a:endParaRPr lang="nl-NL" sz="8000" dirty="0"/>
          </a:p>
          <a:p>
            <a:pPr algn="just">
              <a:buNone/>
            </a:pPr>
            <a:r>
              <a:rPr lang="en-US" sz="8000" i="1" dirty="0" smtClean="0"/>
              <a:t>	</a:t>
            </a:r>
          </a:p>
          <a:p>
            <a:pPr algn="just">
              <a:buNone/>
            </a:pPr>
            <a:r>
              <a:rPr lang="en-US" sz="8000" i="1" dirty="0"/>
              <a:t>	</a:t>
            </a:r>
            <a:r>
              <a:rPr lang="en-US" sz="8000" dirty="0" smtClean="0"/>
              <a:t>The </a:t>
            </a:r>
            <a:r>
              <a:rPr lang="en-US" sz="8000" dirty="0"/>
              <a:t>Commission noted that, </a:t>
            </a:r>
            <a:r>
              <a:rPr lang="en-US" sz="8000" u="sng" dirty="0"/>
              <a:t>based on the rules of punctuation</a:t>
            </a:r>
            <a:r>
              <a:rPr lang="en-US" sz="8000" dirty="0"/>
              <a:t>, the comma placed before the phrase “unless and until terminated by one year prior notice in writing by either party” meant that the phrase qualified both the phrase “[the SSA] shall be effective from the date it is made and shall continue in force for a period of five (5) years from the date it is made” and the phrase “and thereafter for successive five (5) year terms”. </a:t>
            </a:r>
            <a:endParaRPr lang="nl-NL" sz="8000" dirty="0"/>
          </a:p>
          <a:p>
            <a:pPr algn="just">
              <a:buNone/>
            </a:pPr>
            <a:r>
              <a:rPr lang="en-US" sz="8000" dirty="0" smtClean="0"/>
              <a:t>	</a:t>
            </a:r>
          </a:p>
          <a:p>
            <a:pPr algn="just">
              <a:buNone/>
            </a:pPr>
            <a:r>
              <a:rPr lang="en-US" sz="8000" dirty="0"/>
              <a:t>	</a:t>
            </a:r>
            <a:r>
              <a:rPr lang="en-US" sz="8000" dirty="0" smtClean="0"/>
              <a:t>The </a:t>
            </a:r>
            <a:r>
              <a:rPr lang="en-US" sz="8000" dirty="0"/>
              <a:t>Commission agreed with Bell </a:t>
            </a:r>
            <a:r>
              <a:rPr lang="en-US" sz="8000" dirty="0" err="1"/>
              <a:t>Aliant</a:t>
            </a:r>
            <a:r>
              <a:rPr lang="en-US" sz="8000" dirty="0"/>
              <a:t> that </a:t>
            </a:r>
            <a:r>
              <a:rPr lang="en-US" sz="8000" u="sng" dirty="0"/>
              <a:t>had the intention been to limit</a:t>
            </a:r>
            <a:r>
              <a:rPr lang="en-US" sz="8000" dirty="0"/>
              <a:t> the right to terminate to the end of the current and any renewal term of the 2002 SSA, </a:t>
            </a:r>
            <a:r>
              <a:rPr lang="en-US" sz="8000" u="sng" dirty="0"/>
              <a:t>clear wording would have been included specifying by what date the notice was required</a:t>
            </a:r>
            <a:r>
              <a:rPr lang="en-US" sz="8000" dirty="0"/>
              <a:t>.</a:t>
            </a:r>
            <a:endParaRPr lang="nl-NL" sz="8000" dirty="0"/>
          </a:p>
          <a:p>
            <a:pPr algn="just">
              <a:buNone/>
            </a:pPr>
            <a:r>
              <a:rPr lang="en-US" sz="8000" dirty="0" smtClean="0"/>
              <a:t>	</a:t>
            </a:r>
          </a:p>
          <a:p>
            <a:pPr algn="just">
              <a:buNone/>
            </a:pPr>
            <a:r>
              <a:rPr lang="en-US" sz="8000" dirty="0"/>
              <a:t>	</a:t>
            </a:r>
            <a:r>
              <a:rPr lang="en-US" sz="8000" dirty="0" smtClean="0"/>
              <a:t>The </a:t>
            </a:r>
            <a:r>
              <a:rPr lang="en-US" sz="8000" dirty="0"/>
              <a:t>Commission found, therefore, that Bell Aliant could terminate the 2002 SSA </a:t>
            </a:r>
            <a:r>
              <a:rPr lang="en-US" sz="8000" dirty="0" smtClean="0"/>
              <a:t>as early as </a:t>
            </a:r>
            <a:r>
              <a:rPr lang="en-US" sz="8000" dirty="0"/>
              <a:t>1 February 2006, one year following the date of written notice of termination to Rogers</a:t>
            </a:r>
            <a:r>
              <a:rPr lang="en-US" sz="8000" dirty="0" smtClean="0"/>
              <a:t>.</a:t>
            </a:r>
            <a:endParaRPr lang="nl-NL" sz="8000" dirty="0"/>
          </a:p>
          <a:p>
            <a:endParaRPr lang="nl-NL" sz="80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25</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normAutofit/>
          </a:bodyPr>
          <a:lstStyle/>
          <a:p>
            <a:pPr algn="just">
              <a:buNone/>
            </a:pPr>
            <a:r>
              <a:rPr lang="en-US" sz="5100" dirty="0" smtClean="0"/>
              <a:t>	</a:t>
            </a:r>
            <a:r>
              <a:rPr lang="nl-NL" sz="2000" dirty="0" smtClean="0"/>
              <a:t> </a:t>
            </a:r>
          </a:p>
          <a:p>
            <a:pPr algn="just">
              <a:buNone/>
            </a:pPr>
            <a:r>
              <a:rPr lang="nl-NL" sz="4000" dirty="0" err="1" smtClean="0"/>
              <a:t>Please</a:t>
            </a:r>
            <a:r>
              <a:rPr lang="nl-NL" sz="4000" dirty="0" smtClean="0"/>
              <a:t> meet the $ 1.8 </a:t>
            </a:r>
            <a:r>
              <a:rPr lang="nl-NL" sz="4000" dirty="0" err="1" smtClean="0"/>
              <a:t>million</a:t>
            </a:r>
            <a:r>
              <a:rPr lang="nl-NL" sz="4000" dirty="0" smtClean="0"/>
              <a:t> </a:t>
            </a:r>
            <a:r>
              <a:rPr lang="nl-NL" sz="4000" dirty="0" err="1" smtClean="0"/>
              <a:t>comma</a:t>
            </a:r>
            <a:endParaRPr lang="nl-NL" sz="40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26</a:t>
            </a:fld>
            <a:endParaRPr lang="nl-NL"/>
          </a:p>
        </p:txBody>
      </p:sp>
      <p:pic>
        <p:nvPicPr>
          <p:cNvPr id="10" name="Afbeelding 9" descr="Hele dure komma.png"/>
          <p:cNvPicPr>
            <a:picLocks noChangeAspect="1"/>
          </p:cNvPicPr>
          <p:nvPr/>
        </p:nvPicPr>
        <p:blipFill>
          <a:blip r:embed="rId2" cstate="print"/>
          <a:stretch>
            <a:fillRect/>
          </a:stretch>
        </p:blipFill>
        <p:spPr>
          <a:xfrm>
            <a:off x="1475657" y="2724150"/>
            <a:ext cx="5412276" cy="2433042"/>
          </a:xfrm>
          <a:prstGeom prst="rect">
            <a:avLst/>
          </a:prstGeom>
        </p:spPr>
      </p:pic>
      <p:pic>
        <p:nvPicPr>
          <p:cNvPr id="11" name="Afbeelding 10" descr="http://www.zwartboladvocaten.nl/app/direct/static/images/emailfooterzwartbollogo"/>
          <p:cNvPicPr/>
          <p:nvPr/>
        </p:nvPicPr>
        <p:blipFill>
          <a:blip r:embed="rId3" cstate="print"/>
          <a:srcRect/>
          <a:stretch>
            <a:fillRect/>
          </a:stretch>
        </p:blipFill>
        <p:spPr bwMode="auto">
          <a:xfrm>
            <a:off x="4067944"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24744"/>
            <a:ext cx="7831782" cy="4525963"/>
          </a:xfrm>
        </p:spPr>
        <p:txBody>
          <a:bodyPr/>
          <a:lstStyle/>
          <a:p>
            <a:pPr algn="just">
              <a:buNone/>
            </a:pPr>
            <a:r>
              <a:rPr lang="nl-NL" dirty="0" smtClean="0"/>
              <a:t>	</a:t>
            </a:r>
          </a:p>
          <a:p>
            <a:pPr algn="just">
              <a:buNone/>
            </a:pPr>
            <a:r>
              <a:rPr lang="nl-NL" sz="3200" dirty="0" smtClean="0"/>
              <a:t>	</a:t>
            </a:r>
            <a:r>
              <a:rPr lang="nl-NL" sz="3200" dirty="0" err="1" smtClean="0"/>
              <a:t>Il</a:t>
            </a:r>
            <a:r>
              <a:rPr lang="nl-NL" sz="3200" dirty="0" smtClean="0"/>
              <a:t> (= </a:t>
            </a:r>
            <a:r>
              <a:rPr lang="nl-NL" sz="3200" dirty="0" err="1" smtClean="0"/>
              <a:t>the</a:t>
            </a:r>
            <a:r>
              <a:rPr lang="nl-NL" sz="3200" dirty="0" smtClean="0"/>
              <a:t> contract) </a:t>
            </a:r>
            <a:r>
              <a:rPr lang="nl-NL" sz="3200" dirty="0" err="1" smtClean="0"/>
              <a:t>demeure</a:t>
            </a:r>
            <a:r>
              <a:rPr lang="nl-NL" sz="3200" dirty="0" smtClean="0"/>
              <a:t> en vigeur pour </a:t>
            </a:r>
            <a:r>
              <a:rPr lang="nl-NL" sz="3200" dirty="0" err="1" smtClean="0"/>
              <a:t>une</a:t>
            </a:r>
            <a:r>
              <a:rPr lang="nl-NL" sz="3200" dirty="0" smtClean="0"/>
              <a:t> période de </a:t>
            </a:r>
            <a:r>
              <a:rPr lang="nl-NL" sz="3200" dirty="0" err="1" smtClean="0"/>
              <a:t>cinq</a:t>
            </a:r>
            <a:r>
              <a:rPr lang="nl-NL" sz="3200" dirty="0" smtClean="0"/>
              <a:t> (5) </a:t>
            </a:r>
            <a:r>
              <a:rPr lang="nl-NL" sz="3200" dirty="0" err="1" smtClean="0"/>
              <a:t>ans</a:t>
            </a:r>
            <a:r>
              <a:rPr lang="nl-NL" sz="3200" dirty="0" smtClean="0"/>
              <a:t>, à </a:t>
            </a:r>
            <a:r>
              <a:rPr lang="nl-NL" sz="3200" dirty="0" err="1" smtClean="0"/>
              <a:t>partir</a:t>
            </a:r>
            <a:r>
              <a:rPr lang="nl-NL" sz="3200" dirty="0" smtClean="0"/>
              <a:t> de la date de la </a:t>
            </a:r>
            <a:r>
              <a:rPr lang="nl-NL" sz="3200" dirty="0" err="1" smtClean="0"/>
              <a:t>signature</a:t>
            </a:r>
            <a:r>
              <a:rPr lang="nl-NL" sz="3200" dirty="0" smtClean="0"/>
              <a:t> et </a:t>
            </a:r>
            <a:r>
              <a:rPr lang="nl-NL" sz="3200" dirty="0" err="1" smtClean="0"/>
              <a:t>il</a:t>
            </a:r>
            <a:r>
              <a:rPr lang="nl-NL" sz="3200" dirty="0" smtClean="0"/>
              <a:t> </a:t>
            </a:r>
            <a:r>
              <a:rPr lang="nl-NL" sz="3200" dirty="0" err="1" smtClean="0"/>
              <a:t>est</a:t>
            </a:r>
            <a:r>
              <a:rPr lang="nl-NL" sz="3200" dirty="0" smtClean="0"/>
              <a:t> </a:t>
            </a:r>
            <a:r>
              <a:rPr lang="nl-NL" sz="3200" dirty="0" err="1" smtClean="0"/>
              <a:t>subséquemment</a:t>
            </a:r>
            <a:r>
              <a:rPr lang="nl-NL" sz="3200" dirty="0" smtClean="0"/>
              <a:t> </a:t>
            </a:r>
            <a:r>
              <a:rPr lang="nl-NL" sz="3200" dirty="0" err="1" smtClean="0"/>
              <a:t>renouvelé</a:t>
            </a:r>
            <a:r>
              <a:rPr lang="nl-NL" sz="3200" dirty="0" smtClean="0"/>
              <a:t> pour des périodes </a:t>
            </a:r>
            <a:r>
              <a:rPr lang="nl-NL" sz="3200" dirty="0" err="1" smtClean="0"/>
              <a:t>successives</a:t>
            </a:r>
            <a:r>
              <a:rPr lang="nl-NL" sz="3200" dirty="0" smtClean="0"/>
              <a:t> de </a:t>
            </a:r>
            <a:r>
              <a:rPr lang="nl-NL" sz="3200" dirty="0" err="1" smtClean="0"/>
              <a:t>cinq</a:t>
            </a:r>
            <a:r>
              <a:rPr lang="nl-NL" sz="3200" dirty="0" smtClean="0"/>
              <a:t> (5) </a:t>
            </a:r>
            <a:r>
              <a:rPr lang="nl-NL" sz="3200" dirty="0" err="1" smtClean="0"/>
              <a:t>années</a:t>
            </a:r>
            <a:r>
              <a:rPr lang="nl-NL" sz="3200" dirty="0" smtClean="0"/>
              <a:t>, à </a:t>
            </a:r>
            <a:r>
              <a:rPr lang="nl-NL" sz="3200" dirty="0" err="1" smtClean="0"/>
              <a:t>moins</a:t>
            </a:r>
            <a:r>
              <a:rPr lang="nl-NL" sz="3200" dirty="0" smtClean="0"/>
              <a:t> </a:t>
            </a:r>
            <a:r>
              <a:rPr lang="nl-NL" sz="3200" dirty="0" err="1" smtClean="0"/>
              <a:t>d’un</a:t>
            </a:r>
            <a:r>
              <a:rPr lang="nl-NL" sz="3200" dirty="0" smtClean="0"/>
              <a:t> </a:t>
            </a:r>
            <a:r>
              <a:rPr lang="nl-NL" sz="3200" dirty="0" err="1" smtClean="0"/>
              <a:t>préavis</a:t>
            </a:r>
            <a:r>
              <a:rPr lang="nl-NL" sz="3200" dirty="0" smtClean="0"/>
              <a:t> </a:t>
            </a:r>
            <a:r>
              <a:rPr lang="nl-NL" sz="3200" dirty="0" err="1" smtClean="0"/>
              <a:t>écrit</a:t>
            </a:r>
            <a:r>
              <a:rPr lang="nl-NL" sz="3200" dirty="0" smtClean="0"/>
              <a:t> de </a:t>
            </a:r>
            <a:r>
              <a:rPr lang="nl-NL" sz="3200" dirty="0" err="1" smtClean="0"/>
              <a:t>réalisation</a:t>
            </a:r>
            <a:r>
              <a:rPr lang="nl-NL" sz="3200" dirty="0" smtClean="0"/>
              <a:t> à </a:t>
            </a:r>
            <a:r>
              <a:rPr lang="nl-NL" sz="3200" dirty="0" err="1" smtClean="0"/>
              <a:t>l’autre</a:t>
            </a:r>
            <a:r>
              <a:rPr lang="nl-NL" sz="3200" dirty="0" smtClean="0"/>
              <a:t> </a:t>
            </a:r>
            <a:r>
              <a:rPr lang="nl-NL" sz="3200" dirty="0" err="1" smtClean="0"/>
              <a:t>partie</a:t>
            </a:r>
            <a:r>
              <a:rPr lang="nl-NL" sz="3200" dirty="0" smtClean="0"/>
              <a:t> </a:t>
            </a:r>
            <a:r>
              <a:rPr lang="nl-NL" sz="3200" b="1" dirty="0" err="1" smtClean="0"/>
              <a:t>un</a:t>
            </a:r>
            <a:r>
              <a:rPr lang="nl-NL" sz="3200" b="1" dirty="0" smtClean="0"/>
              <a:t> </a:t>
            </a:r>
            <a:r>
              <a:rPr lang="nl-NL" sz="3200" b="1" dirty="0" err="1" smtClean="0"/>
              <a:t>an</a:t>
            </a:r>
            <a:r>
              <a:rPr lang="nl-NL" sz="3200" b="1" dirty="0" smtClean="0"/>
              <a:t> </a:t>
            </a:r>
            <a:r>
              <a:rPr lang="nl-NL" sz="3200" b="1" dirty="0" err="1" smtClean="0"/>
              <a:t>avant</a:t>
            </a:r>
            <a:r>
              <a:rPr lang="nl-NL" sz="3200" b="1" dirty="0"/>
              <a:t> </a:t>
            </a:r>
            <a:r>
              <a:rPr lang="nl-NL" sz="3200" b="1" dirty="0" err="1" smtClean="0"/>
              <a:t>l’expiration</a:t>
            </a:r>
            <a:r>
              <a:rPr lang="nl-NL" sz="3200" b="1" dirty="0" smtClean="0"/>
              <a:t> du </a:t>
            </a:r>
            <a:r>
              <a:rPr lang="nl-NL" sz="3200" b="1" dirty="0" err="1" smtClean="0"/>
              <a:t>contrat</a:t>
            </a:r>
            <a:r>
              <a:rPr lang="nl-NL" sz="3200" b="1" dirty="0" smtClean="0"/>
              <a:t> </a:t>
            </a:r>
            <a:r>
              <a:rPr lang="nl-NL" sz="3200" dirty="0" smtClean="0"/>
              <a:t>[</a:t>
            </a:r>
            <a:r>
              <a:rPr lang="nl-NL" sz="3200" dirty="0" err="1" smtClean="0"/>
              <a:t>emphasis</a:t>
            </a:r>
            <a:r>
              <a:rPr lang="nl-NL" sz="3200" dirty="0" smtClean="0"/>
              <a:t> </a:t>
            </a:r>
            <a:r>
              <a:rPr lang="nl-NL" sz="3200" dirty="0" err="1" smtClean="0"/>
              <a:t>added</a:t>
            </a:r>
            <a:r>
              <a:rPr lang="nl-NL" sz="3200" dirty="0" smtClean="0"/>
              <a:t>].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27</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fbeeldingsresultaat voor neuf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61928"/>
            <a:ext cx="2907654" cy="313445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67544" y="1124744"/>
            <a:ext cx="8229600" cy="4525963"/>
          </a:xfrm>
        </p:spPr>
        <p:txBody>
          <a:bodyPr/>
          <a:lstStyle/>
          <a:p>
            <a:pPr algn="ctr">
              <a:buNone/>
            </a:pPr>
            <a:r>
              <a:rPr lang="nl-NL" dirty="0" smtClean="0"/>
              <a:t>	</a:t>
            </a:r>
            <a:r>
              <a:rPr lang="nl-NL" sz="4000" dirty="0" smtClean="0"/>
              <a:t>Royal </a:t>
            </a:r>
            <a:r>
              <a:rPr lang="nl-NL" sz="4000" dirty="0" err="1" smtClean="0"/>
              <a:t>Court</a:t>
            </a:r>
            <a:r>
              <a:rPr lang="nl-NL" sz="4000" dirty="0" smtClean="0"/>
              <a:t> of </a:t>
            </a:r>
            <a:r>
              <a:rPr lang="nl-NL" sz="4000" dirty="0" err="1" smtClean="0"/>
              <a:t>Justice</a:t>
            </a:r>
            <a:r>
              <a:rPr lang="nl-NL" sz="4000" dirty="0" smtClean="0"/>
              <a:t> </a:t>
            </a:r>
          </a:p>
          <a:p>
            <a:pPr algn="ctr">
              <a:buNone/>
            </a:pPr>
            <a:r>
              <a:rPr lang="nl-NL" sz="4000" dirty="0" smtClean="0"/>
              <a:t>Peter </a:t>
            </a:r>
            <a:r>
              <a:rPr lang="nl-NL" sz="4000" dirty="0" err="1" smtClean="0"/>
              <a:t>Prescott</a:t>
            </a:r>
            <a:r>
              <a:rPr lang="nl-NL" sz="4000" dirty="0" smtClean="0"/>
              <a:t> QC</a:t>
            </a:r>
          </a:p>
          <a:p>
            <a:pPr algn="ctr">
              <a:buNone/>
            </a:pPr>
            <a:r>
              <a:rPr lang="nl-NL" sz="4000" dirty="0" smtClean="0"/>
              <a:t>5 September 2008</a:t>
            </a:r>
          </a:p>
          <a:p>
            <a:pPr algn="ctr">
              <a:buNone/>
            </a:pPr>
            <a:endParaRPr lang="nl-NL" sz="4000" dirty="0"/>
          </a:p>
          <a:p>
            <a:pPr algn="ctr">
              <a:buNone/>
            </a:pPr>
            <a:r>
              <a:rPr lang="nl-NL" sz="4000" dirty="0" smtClean="0"/>
              <a:t>	(</a:t>
            </a:r>
            <a:r>
              <a:rPr lang="nl-NL" sz="4000" dirty="0" err="1"/>
              <a:t>Oxonica</a:t>
            </a:r>
            <a:r>
              <a:rPr lang="nl-NL" sz="4000" dirty="0"/>
              <a:t> v. </a:t>
            </a:r>
            <a:r>
              <a:rPr lang="nl-NL" sz="4000" dirty="0" err="1"/>
              <a:t>Neuftec</a:t>
            </a:r>
            <a:r>
              <a:rPr lang="nl-NL" sz="4000" dirty="0" smtClean="0"/>
              <a:t>)</a:t>
            </a:r>
            <a:endParaRPr lang="nl-NL" sz="4000" dirty="0"/>
          </a:p>
          <a:p>
            <a:pPr algn="ct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28</a:t>
            </a:fld>
            <a:endParaRPr lang="nl-NL"/>
          </a:p>
        </p:txBody>
      </p:sp>
      <p:pic>
        <p:nvPicPr>
          <p:cNvPr id="10" name="Afbeelding 9" descr="http://www.zwartboladvocaten.nl/app/direct/static/images/emailfooterzwartbollogo"/>
          <p:cNvPicPr/>
          <p:nvPr/>
        </p:nvPicPr>
        <p:blipFill>
          <a:blip r:embed="rId3" cstate="print"/>
          <a:srcRect/>
          <a:stretch>
            <a:fillRect/>
          </a:stretch>
        </p:blipFill>
        <p:spPr bwMode="auto">
          <a:xfrm>
            <a:off x="4211960" y="6093296"/>
            <a:ext cx="1047750" cy="352425"/>
          </a:xfrm>
          <a:prstGeom prst="rect">
            <a:avLst/>
          </a:prstGeom>
          <a:noFill/>
          <a:ln w="9525">
            <a:noFill/>
            <a:miter lim="800000"/>
            <a:headEnd/>
            <a:tailEnd/>
          </a:ln>
        </p:spPr>
      </p:pic>
      <p:pic>
        <p:nvPicPr>
          <p:cNvPr id="9218" name="Picture 2" descr="Afbeeldingsresultaat voor oxonic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581128"/>
            <a:ext cx="22479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3913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980728"/>
            <a:ext cx="8229600" cy="4525963"/>
          </a:xfrm>
        </p:spPr>
        <p:txBody>
          <a:bodyPr>
            <a:normAutofit/>
          </a:bodyPr>
          <a:lstStyle/>
          <a:p>
            <a:pPr>
              <a:buNone/>
            </a:pPr>
            <a:r>
              <a:rPr lang="en-GB" dirty="0" smtClean="0"/>
              <a:t>	</a:t>
            </a: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29</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237312"/>
            <a:ext cx="1047750" cy="352425"/>
          </a:xfrm>
          <a:prstGeom prst="rect">
            <a:avLst/>
          </a:prstGeom>
          <a:noFill/>
          <a:ln w="9525">
            <a:noFill/>
            <a:miter lim="800000"/>
            <a:headEnd/>
            <a:tailEnd/>
          </a:ln>
        </p:spPr>
      </p:pic>
      <p:sp>
        <p:nvSpPr>
          <p:cNvPr id="2" name="AutoShape 2" descr="Afbeeldingsresultaat voor inez weski verbaasd"/>
          <p:cNvSpPr>
            <a:spLocks noChangeAspect="1" noChangeArrowheads="1"/>
          </p:cNvSpPr>
          <p:nvPr/>
        </p:nvSpPr>
        <p:spPr bwMode="auto">
          <a:xfrm>
            <a:off x="2555776" y="2420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inez weski verbaas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70" name="Picture 6"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3248"/>
            <a:ext cx="3678667" cy="5498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692696"/>
            <a:ext cx="8229600" cy="5184576"/>
          </a:xfrm>
        </p:spPr>
        <p:txBody>
          <a:bodyPr>
            <a:normAutofit/>
          </a:bodyPr>
          <a:lstStyle/>
          <a:p>
            <a:pPr algn="ctr">
              <a:buNone/>
            </a:pPr>
            <a:r>
              <a:rPr lang="en-GB" sz="4700" dirty="0" smtClean="0"/>
              <a:t>	</a:t>
            </a:r>
          </a:p>
          <a:p>
            <a:pPr algn="ctr">
              <a:buNone/>
            </a:pPr>
            <a:endParaRPr lang="en-US" sz="4000" dirty="0" smtClean="0"/>
          </a:p>
          <a:p>
            <a:pPr algn="ctr">
              <a:buNone/>
            </a:pPr>
            <a:r>
              <a:rPr lang="en-US" sz="4000" dirty="0"/>
              <a:t> </a:t>
            </a:r>
            <a:r>
              <a:rPr lang="en-GB" sz="8600" dirty="0" smtClean="0"/>
              <a:t>	</a:t>
            </a:r>
            <a:r>
              <a:rPr lang="en-GB" sz="5100" dirty="0" smtClean="0"/>
              <a:t> </a:t>
            </a:r>
            <a:endParaRPr lang="nl-NL" sz="51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1576385424"/>
              </p:ext>
            </p:extLst>
          </p:nvPr>
        </p:nvGraphicFramePr>
        <p:xfrm>
          <a:off x="1115616" y="832544"/>
          <a:ext cx="7053014" cy="504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196320"/>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620688"/>
            <a:ext cx="8229600" cy="5256584"/>
          </a:xfrm>
        </p:spPr>
        <p:txBody>
          <a:bodyPr>
            <a:normAutofit fontScale="85000" lnSpcReduction="20000"/>
          </a:bodyPr>
          <a:lstStyle/>
          <a:p>
            <a:pPr>
              <a:buNone/>
            </a:pPr>
            <a:r>
              <a:rPr lang="en-GB" dirty="0" smtClean="0"/>
              <a:t>	</a:t>
            </a:r>
            <a:r>
              <a:rPr lang="en-GB" sz="4300" dirty="0"/>
              <a:t>Justice Prescott QC starts with some r</a:t>
            </a:r>
            <a:r>
              <a:rPr lang="en-GB" sz="4300" dirty="0" smtClean="0"/>
              <a:t>emarks </a:t>
            </a:r>
            <a:r>
              <a:rPr lang="en-GB" sz="4300" dirty="0"/>
              <a:t>on the d</a:t>
            </a:r>
            <a:r>
              <a:rPr lang="en-GB" sz="4300" dirty="0" smtClean="0"/>
              <a:t>raftsman's </a:t>
            </a:r>
            <a:r>
              <a:rPr lang="en-GB" sz="4300" dirty="0"/>
              <a:t>u</a:t>
            </a:r>
            <a:r>
              <a:rPr lang="en-GB" sz="4300" dirty="0" smtClean="0"/>
              <a:t>nderstanding </a:t>
            </a:r>
            <a:r>
              <a:rPr lang="en-GB" sz="4300" dirty="0"/>
              <a:t>of the l</a:t>
            </a:r>
            <a:r>
              <a:rPr lang="en-GB" sz="4300" dirty="0" smtClean="0"/>
              <a:t>aw:</a:t>
            </a:r>
          </a:p>
          <a:p>
            <a:pPr>
              <a:buNone/>
            </a:pPr>
            <a:endParaRPr lang="nl-NL" sz="4300" dirty="0"/>
          </a:p>
          <a:p>
            <a:pPr>
              <a:buNone/>
            </a:pPr>
            <a:r>
              <a:rPr lang="en-GB" sz="4300" dirty="0" smtClean="0"/>
              <a:t>	“</a:t>
            </a:r>
            <a:r>
              <a:rPr lang="en-GB" sz="4300" i="1" dirty="0" smtClean="0"/>
              <a:t>...</a:t>
            </a:r>
            <a:r>
              <a:rPr lang="en-GB" sz="4300" dirty="0" smtClean="0"/>
              <a:t> </a:t>
            </a:r>
            <a:r>
              <a:rPr lang="en-GB" sz="4300" i="1" dirty="0" smtClean="0"/>
              <a:t>that </a:t>
            </a:r>
            <a:r>
              <a:rPr lang="en-GB" sz="4300" i="1" dirty="0"/>
              <a:t>the draftsman was not very </a:t>
            </a:r>
            <a:r>
              <a:rPr lang="en-GB" sz="4300" i="1" dirty="0" smtClean="0"/>
              <a:t>familiar </a:t>
            </a:r>
            <a:r>
              <a:rPr lang="en-GB" sz="4300" i="1" dirty="0"/>
              <a:t>with patent practice and terminology</a:t>
            </a:r>
            <a:r>
              <a:rPr lang="en-GB" sz="4300" dirty="0" smtClean="0"/>
              <a:t>.”</a:t>
            </a:r>
          </a:p>
          <a:p>
            <a:pPr>
              <a:buNone/>
            </a:pPr>
            <a:endParaRPr lang="nl-NL" sz="4300" dirty="0"/>
          </a:p>
          <a:p>
            <a:pPr>
              <a:buNone/>
            </a:pPr>
            <a:r>
              <a:rPr lang="en-GB" sz="4300" dirty="0" smtClean="0"/>
              <a:t>	“</a:t>
            </a:r>
            <a:r>
              <a:rPr lang="en-GB" sz="4300" i="1" dirty="0" smtClean="0"/>
              <a:t>...</a:t>
            </a:r>
            <a:r>
              <a:rPr lang="en-GB" sz="4300" dirty="0" smtClean="0"/>
              <a:t> </a:t>
            </a:r>
            <a:r>
              <a:rPr lang="en-GB" sz="4300" i="1" dirty="0" smtClean="0"/>
              <a:t>that he</a:t>
            </a:r>
            <a:r>
              <a:rPr lang="en-GB" sz="4300" dirty="0"/>
              <a:t> </a:t>
            </a:r>
            <a:r>
              <a:rPr lang="en-GB" sz="4300" i="1" dirty="0" smtClean="0"/>
              <a:t>was not </a:t>
            </a:r>
            <a:r>
              <a:rPr lang="en-GB" sz="4300" i="1" dirty="0"/>
              <a:t>always clear in his own mind about what he was doing and, when not clear, allowed his word processor to do this thinking for </a:t>
            </a:r>
            <a:r>
              <a:rPr lang="en-GB" sz="4300" i="1" dirty="0" smtClean="0"/>
              <a:t>him.</a:t>
            </a:r>
            <a:r>
              <a:rPr lang="en-GB" sz="4300" dirty="0" smtClean="0"/>
              <a:t>”</a:t>
            </a:r>
            <a:endParaRPr lang="nl-NL" sz="43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30</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2134872056"/>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600200"/>
            <a:ext cx="7776864" cy="4525963"/>
          </a:xfrm>
        </p:spPr>
        <p:txBody>
          <a:bodyPr/>
          <a:lstStyle/>
          <a:p>
            <a:pPr algn="just">
              <a:buNone/>
            </a:pPr>
            <a:r>
              <a:rPr lang="en-GB" dirty="0" smtClean="0"/>
              <a:t>	</a:t>
            </a:r>
            <a:r>
              <a:rPr lang="en-GB" sz="3200" dirty="0" smtClean="0"/>
              <a:t>“</a:t>
            </a:r>
            <a:r>
              <a:rPr lang="en-GB" sz="3200" i="1" dirty="0"/>
              <a:t>How do we interpret a formal commercial agreement if it is ambiguous and we have reason to believe that its draftsman did not have a deep understanding </a:t>
            </a:r>
            <a:r>
              <a:rPr lang="en-GB" sz="3200" i="1" dirty="0" smtClean="0"/>
              <a:t>of the </a:t>
            </a:r>
            <a:r>
              <a:rPr lang="en-GB" sz="3200" i="1" dirty="0"/>
              <a:t>relevant law</a:t>
            </a:r>
            <a:r>
              <a:rPr lang="en-GB" sz="3200" i="1" dirty="0" smtClean="0"/>
              <a:t>?</a:t>
            </a:r>
            <a:r>
              <a:rPr lang="en-GB" sz="3200" dirty="0" smtClean="0"/>
              <a:t>” </a:t>
            </a:r>
            <a:endParaRPr lang="nl-NL" sz="32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31</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980728"/>
            <a:ext cx="8229600" cy="4525963"/>
          </a:xfrm>
        </p:spPr>
        <p:txBody>
          <a:bodyPr>
            <a:normAutofit/>
          </a:bodyPr>
          <a:lstStyle/>
          <a:p>
            <a:pPr algn="just">
              <a:buNone/>
            </a:pPr>
            <a:r>
              <a:rPr lang="en-GB" dirty="0" smtClean="0"/>
              <a:t>	</a:t>
            </a:r>
            <a:r>
              <a:rPr lang="en-GB" sz="3200" dirty="0" smtClean="0"/>
              <a:t>“</a:t>
            </a:r>
            <a:r>
              <a:rPr lang="en-GB" sz="3200" i="1" dirty="0" smtClean="0"/>
              <a:t>There is a lot of evidence (…) about the events leading up to the signing of the Licensed Deed. (…) Needless to say (...) it </a:t>
            </a:r>
            <a:r>
              <a:rPr lang="en-GB" sz="3200" i="1" dirty="0"/>
              <a:t>does </a:t>
            </a:r>
            <a:r>
              <a:rPr lang="en-GB" sz="3200" i="1" u="sng" dirty="0"/>
              <a:t>not</a:t>
            </a:r>
            <a:r>
              <a:rPr lang="en-GB" sz="3200" i="1" dirty="0"/>
              <a:t> matter </a:t>
            </a:r>
            <a:r>
              <a:rPr lang="en-GB" sz="3200" i="1" u="sng" dirty="0"/>
              <a:t>what a party thought</a:t>
            </a:r>
            <a:r>
              <a:rPr lang="en-GB" sz="3200" i="1" dirty="0"/>
              <a:t> </a:t>
            </a:r>
            <a:r>
              <a:rPr lang="en-GB" sz="3200" i="1" dirty="0" smtClean="0"/>
              <a:t>an </a:t>
            </a:r>
            <a:r>
              <a:rPr lang="en-GB" sz="3200" i="1" dirty="0"/>
              <a:t>agreement meant when he signed it. </a:t>
            </a:r>
            <a:r>
              <a:rPr lang="en-GB" sz="3200" i="1" u="sng" dirty="0"/>
              <a:t>Nor</a:t>
            </a:r>
            <a:r>
              <a:rPr lang="en-GB" sz="3200" i="1" dirty="0"/>
              <a:t> does it matter </a:t>
            </a:r>
            <a:r>
              <a:rPr lang="en-GB" sz="3200" i="1" u="sng" dirty="0"/>
              <a:t>what he was negotiating to get</a:t>
            </a:r>
            <a:r>
              <a:rPr lang="en-GB" sz="3200" i="1" dirty="0"/>
              <a:t>. What matters is what the document would convey </a:t>
            </a:r>
            <a:r>
              <a:rPr lang="en-GB" sz="3200" i="1" u="sng" dirty="0"/>
              <a:t>to a neutral and reasonable person</a:t>
            </a:r>
            <a:r>
              <a:rPr lang="en-GB" sz="3200" i="1" dirty="0" smtClean="0"/>
              <a:t>.</a:t>
            </a:r>
            <a:r>
              <a:rPr lang="en-GB" sz="3200" dirty="0" smtClean="0"/>
              <a:t>”</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32</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99592" y="1600200"/>
            <a:ext cx="7416824" cy="4525963"/>
          </a:xfrm>
        </p:spPr>
        <p:txBody>
          <a:bodyPr/>
          <a:lstStyle/>
          <a:p>
            <a:pPr algn="just">
              <a:buNone/>
            </a:pPr>
            <a:r>
              <a:rPr lang="en-GB" dirty="0" smtClean="0"/>
              <a:t>	</a:t>
            </a:r>
            <a:r>
              <a:rPr lang="en-GB" sz="4000" dirty="0" smtClean="0"/>
              <a:t>“</a:t>
            </a:r>
            <a:r>
              <a:rPr lang="en-GB" sz="4000" i="1" dirty="0" smtClean="0"/>
              <a:t>But </a:t>
            </a:r>
            <a:r>
              <a:rPr lang="en-GB" sz="4000" i="1" dirty="0"/>
              <a:t>no document, nor any other statement made by human beings for that matter, can properly be understood except in its </a:t>
            </a:r>
            <a:r>
              <a:rPr lang="en-GB" sz="4000" i="1" dirty="0" smtClean="0"/>
              <a:t>context.”</a:t>
            </a:r>
            <a:endParaRPr lang="nl-NL" sz="4000" b="1" i="1"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33</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908720"/>
            <a:ext cx="8229600" cy="4525963"/>
          </a:xfrm>
        </p:spPr>
        <p:txBody>
          <a:bodyPr>
            <a:normAutofit/>
          </a:bodyPr>
          <a:lstStyle/>
          <a:p>
            <a:pPr algn="just">
              <a:buNone/>
            </a:pPr>
            <a:r>
              <a:rPr lang="en-GB" dirty="0" smtClean="0"/>
              <a:t>	</a:t>
            </a:r>
            <a:r>
              <a:rPr lang="en-GB" sz="2400" dirty="0" smtClean="0"/>
              <a:t>“</a:t>
            </a:r>
            <a:r>
              <a:rPr lang="en-GB" sz="2400" i="1" dirty="0" smtClean="0"/>
              <a:t>Therefore </a:t>
            </a:r>
            <a:r>
              <a:rPr lang="en-GB" sz="2400" i="1" dirty="0"/>
              <a:t>what I have to decide is what the License Deed would convey </a:t>
            </a:r>
            <a:r>
              <a:rPr lang="en-GB" sz="2400" i="1" u="sng" dirty="0"/>
              <a:t>to a reasonable person</a:t>
            </a:r>
            <a:r>
              <a:rPr lang="en-GB" sz="2400" i="1" dirty="0"/>
              <a:t> who has </a:t>
            </a:r>
            <a:r>
              <a:rPr lang="en-GB" sz="2400" i="1" u="sng" dirty="0"/>
              <a:t>all the background knowledge</a:t>
            </a:r>
            <a:r>
              <a:rPr lang="en-GB" sz="2400" i="1" dirty="0"/>
              <a:t> that would reasonably have been available to the parties in the situation in which they were at the time of the agreement. This knowledge </a:t>
            </a:r>
            <a:r>
              <a:rPr lang="en-GB" sz="2400" i="1" u="sng" dirty="0"/>
              <a:t>includes everything which would have affected the way our reasonable man would have understood the language of the document</a:t>
            </a:r>
            <a:r>
              <a:rPr lang="en-GB" sz="2400" i="1" dirty="0"/>
              <a:t>. However as already stated </a:t>
            </a:r>
            <a:r>
              <a:rPr lang="en-GB" sz="2400" i="1" u="sng" dirty="0"/>
              <a:t>it does not include</a:t>
            </a:r>
            <a:r>
              <a:rPr lang="en-GB" sz="2400" i="1" dirty="0"/>
              <a:t> any </a:t>
            </a:r>
            <a:r>
              <a:rPr lang="en-GB" sz="2400" i="1" u="sng" dirty="0"/>
              <a:t>knowledge of the parties’ subjective intentions</a:t>
            </a:r>
            <a:r>
              <a:rPr lang="en-GB" sz="2400" i="1" dirty="0"/>
              <a:t>, or </a:t>
            </a:r>
            <a:r>
              <a:rPr lang="en-GB" sz="2400" i="1" u="sng" dirty="0"/>
              <a:t>of their previous negotiating positions</a:t>
            </a:r>
            <a:r>
              <a:rPr lang="en-GB" sz="2400" i="1" dirty="0" smtClean="0"/>
              <a:t>. </a:t>
            </a:r>
            <a:r>
              <a:rPr lang="de-DE" sz="2400" i="1" dirty="0" smtClean="0"/>
              <a:t>(…) </a:t>
            </a:r>
            <a:r>
              <a:rPr lang="en-GB" sz="2400" i="1" dirty="0"/>
              <a:t>That is the modern approach to the interpretation of commercial documents and </a:t>
            </a:r>
            <a:r>
              <a:rPr lang="en-GB" sz="2400" i="1" dirty="0" smtClean="0"/>
              <a:t>as </a:t>
            </a:r>
            <a:r>
              <a:rPr lang="en-GB" sz="2400" i="1" dirty="0"/>
              <a:t>was explained by </a:t>
            </a:r>
            <a:r>
              <a:rPr lang="en-GB" sz="2400" i="1" dirty="0" smtClean="0"/>
              <a:t>Lord Hoffmann </a:t>
            </a:r>
            <a:r>
              <a:rPr lang="en-GB" sz="2400" i="1" dirty="0"/>
              <a:t>in Investors </a:t>
            </a:r>
            <a:r>
              <a:rPr lang="en-GB" sz="2400" i="1" dirty="0" smtClean="0"/>
              <a:t>Compensation </a:t>
            </a:r>
            <a:r>
              <a:rPr lang="en-GB" sz="2400" i="1" dirty="0"/>
              <a:t>Scheme v. West Bromwich Building Society</a:t>
            </a:r>
            <a:r>
              <a:rPr lang="en-GB" sz="2400" i="1" dirty="0" smtClean="0"/>
              <a:t>.</a:t>
            </a:r>
            <a:r>
              <a:rPr lang="nl-NL" sz="2400" dirty="0" smtClean="0"/>
              <a:t>”</a:t>
            </a:r>
            <a:endParaRPr lang="nl-NL" sz="24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34</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476672"/>
            <a:ext cx="7886700" cy="5700291"/>
          </a:xfrm>
        </p:spPr>
        <p:txBody>
          <a:bodyPr/>
          <a:lstStyle/>
          <a:p>
            <a:pPr algn="ctr">
              <a:buNone/>
            </a:pPr>
            <a:r>
              <a:rPr lang="nl-NL" dirty="0" smtClean="0"/>
              <a:t>	</a:t>
            </a:r>
            <a:r>
              <a:rPr lang="nl-NL" sz="3200" dirty="0" err="1" smtClean="0"/>
              <a:t>Rainy</a:t>
            </a:r>
            <a:r>
              <a:rPr lang="nl-NL" sz="3200" dirty="0" smtClean="0"/>
              <a:t> </a:t>
            </a:r>
            <a:r>
              <a:rPr lang="nl-NL" sz="3200" dirty="0" err="1" smtClean="0"/>
              <a:t>Sky</a:t>
            </a:r>
            <a:r>
              <a:rPr lang="nl-NL" sz="3200" dirty="0" smtClean="0"/>
              <a:t> S.A. and </a:t>
            </a:r>
            <a:r>
              <a:rPr lang="nl-NL" sz="3200" dirty="0" err="1" smtClean="0"/>
              <a:t>others</a:t>
            </a:r>
            <a:r>
              <a:rPr lang="nl-NL" sz="3200" dirty="0" smtClean="0"/>
              <a:t> v. Kookmin Bank</a:t>
            </a:r>
          </a:p>
          <a:p>
            <a:pPr algn="ctr"/>
            <a:endParaRPr lang="nl-NL" sz="3200" dirty="0"/>
          </a:p>
          <a:p>
            <a:pPr algn="ctr">
              <a:buNone/>
            </a:pPr>
            <a:r>
              <a:rPr lang="nl-NL" sz="3200" dirty="0" smtClean="0"/>
              <a:t>	</a:t>
            </a:r>
          </a:p>
          <a:p>
            <a:pPr algn="ctr">
              <a:buNone/>
            </a:pPr>
            <a:endParaRPr lang="nl-NL" sz="3200" dirty="0"/>
          </a:p>
          <a:p>
            <a:pPr algn="ctr">
              <a:buNone/>
            </a:pPr>
            <a:endParaRPr lang="nl-NL" sz="3200" dirty="0" smtClean="0"/>
          </a:p>
          <a:p>
            <a:pPr algn="ctr">
              <a:buNone/>
            </a:pPr>
            <a:endParaRPr lang="nl-NL" sz="3200" dirty="0"/>
          </a:p>
          <a:p>
            <a:pPr algn="ctr">
              <a:buNone/>
            </a:pPr>
            <a:endParaRPr lang="nl-NL" sz="3200" dirty="0" smtClean="0"/>
          </a:p>
          <a:p>
            <a:pPr algn="ctr">
              <a:buNone/>
            </a:pPr>
            <a:endParaRPr lang="nl-NL" sz="3200" dirty="0"/>
          </a:p>
          <a:p>
            <a:pPr algn="ctr">
              <a:buNone/>
            </a:pPr>
            <a:r>
              <a:rPr lang="nl-NL" sz="3200" dirty="0" smtClean="0"/>
              <a:t>The </a:t>
            </a:r>
            <a:r>
              <a:rPr lang="nl-NL" sz="3200" dirty="0" err="1" smtClean="0"/>
              <a:t>Supreme</a:t>
            </a:r>
            <a:r>
              <a:rPr lang="nl-NL" sz="3200" dirty="0" smtClean="0"/>
              <a:t> Court, 2 November 2011</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35</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093296"/>
            <a:ext cx="1047750" cy="352425"/>
          </a:xfrm>
          <a:prstGeom prst="rect">
            <a:avLst/>
          </a:prstGeom>
          <a:noFill/>
          <a:ln w="9525">
            <a:noFill/>
            <a:miter lim="800000"/>
            <a:headEnd/>
            <a:tailEnd/>
          </a:ln>
        </p:spPr>
      </p:pic>
      <p:pic>
        <p:nvPicPr>
          <p:cNvPr id="6150" name="Picture 6" descr="Afbeeldingsresultaat voor rainy sky 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93" y="1628800"/>
            <a:ext cx="3157763" cy="273407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fbeeldingsresultaat voor kookmin ban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204" y="1628800"/>
            <a:ext cx="3627039" cy="2734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476672"/>
            <a:ext cx="7886700" cy="5700291"/>
          </a:xfrm>
        </p:spPr>
        <p:txBody>
          <a:bodyPr/>
          <a:lstStyle/>
          <a:p>
            <a:pPr algn="ctr">
              <a:buNone/>
            </a:pPr>
            <a:r>
              <a:rPr lang="nl-NL" dirty="0" smtClean="0"/>
              <a:t>	</a:t>
            </a:r>
            <a:endParaRPr lang="nl-NL" sz="3200" dirty="0" smtClean="0"/>
          </a:p>
          <a:p>
            <a:pPr algn="ct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36</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093296"/>
            <a:ext cx="1047750" cy="352425"/>
          </a:xfrm>
          <a:prstGeom prst="rect">
            <a:avLst/>
          </a:prstGeom>
          <a:noFill/>
          <a:ln w="9525">
            <a:noFill/>
            <a:miter lim="800000"/>
            <a:headEnd/>
            <a:tailEnd/>
          </a:ln>
        </p:spPr>
      </p:pic>
      <p:pic>
        <p:nvPicPr>
          <p:cNvPr id="6148" name="Picture 4" descr="Afbeeldingsresultaat voor rainy sky 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6672"/>
            <a:ext cx="705678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94429"/>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620688"/>
            <a:ext cx="7886700" cy="5556275"/>
          </a:xfrm>
        </p:spPr>
        <p:txBody>
          <a:bodyPr/>
          <a:lstStyle/>
          <a:p>
            <a:pPr algn="ctr">
              <a:buNone/>
            </a:pPr>
            <a:r>
              <a:rPr lang="nl-NL" dirty="0" smtClean="0"/>
              <a:t>	</a:t>
            </a:r>
            <a:r>
              <a:rPr lang="nl-NL" sz="3200" dirty="0"/>
              <a:t>A </a:t>
            </a:r>
            <a:r>
              <a:rPr lang="nl-NL" sz="3200" dirty="0" err="1"/>
              <a:t>very</a:t>
            </a:r>
            <a:r>
              <a:rPr lang="nl-NL" sz="3200" dirty="0"/>
              <a:t> </a:t>
            </a:r>
            <a:r>
              <a:rPr lang="nl-NL" sz="3200" dirty="0" err="1"/>
              <a:t>ordinary</a:t>
            </a:r>
            <a:r>
              <a:rPr lang="nl-NL" sz="3200" dirty="0"/>
              <a:t> </a:t>
            </a:r>
            <a:r>
              <a:rPr lang="nl-NL" sz="3200" dirty="0" err="1" smtClean="0"/>
              <a:t>situation</a:t>
            </a:r>
            <a:r>
              <a:rPr lang="nl-NL" sz="3200" dirty="0" smtClean="0"/>
              <a:t>, like we </a:t>
            </a:r>
            <a:r>
              <a:rPr lang="nl-NL" sz="3200" dirty="0" err="1" smtClean="0"/>
              <a:t>all</a:t>
            </a:r>
            <a:r>
              <a:rPr lang="nl-NL" sz="3200" dirty="0" smtClean="0"/>
              <a:t> </a:t>
            </a:r>
            <a:r>
              <a:rPr lang="nl-NL" sz="3200" dirty="0" err="1" smtClean="0"/>
              <a:t>know</a:t>
            </a:r>
            <a:r>
              <a:rPr lang="nl-NL" sz="3200" dirty="0" smtClean="0"/>
              <a:t> </a:t>
            </a:r>
            <a:r>
              <a:rPr lang="nl-NL" sz="3200" dirty="0" err="1" smtClean="0"/>
              <a:t>it</a:t>
            </a:r>
            <a:r>
              <a:rPr lang="nl-NL" sz="3200" dirty="0" smtClean="0"/>
              <a:t>:</a:t>
            </a:r>
          </a:p>
          <a:p>
            <a:pPr algn="ctr">
              <a:buNone/>
            </a:pPr>
            <a:endParaRPr lang="nl-NL" sz="3200" dirty="0" smtClean="0"/>
          </a:p>
          <a:p>
            <a:pPr algn="ctr">
              <a:buNone/>
            </a:pPr>
            <a:endParaRPr lang="nl-NL" sz="3200" dirty="0"/>
          </a:p>
          <a:p>
            <a:pPr algn="ctr">
              <a:buNone/>
            </a:pPr>
            <a:r>
              <a:rPr lang="nl-NL" sz="3200" dirty="0" err="1" smtClean="0"/>
              <a:t>Shipbuilding</a:t>
            </a:r>
            <a:r>
              <a:rPr lang="nl-NL" sz="3200" dirty="0" smtClean="0"/>
              <a:t> Contract</a:t>
            </a:r>
          </a:p>
          <a:p>
            <a:pPr algn="ctr">
              <a:buNone/>
            </a:pPr>
            <a:endParaRPr lang="nl-NL" sz="3200" dirty="0"/>
          </a:p>
          <a:p>
            <a:pPr algn="ctr">
              <a:buNone/>
            </a:pPr>
            <a:r>
              <a:rPr lang="nl-NL" sz="3200" dirty="0" err="1" smtClean="0"/>
              <a:t>Pre-delivery</a:t>
            </a:r>
            <a:r>
              <a:rPr lang="nl-NL" sz="3200" dirty="0" smtClean="0"/>
              <a:t> instalments</a:t>
            </a:r>
          </a:p>
          <a:p>
            <a:pPr algn="ctr">
              <a:buNone/>
            </a:pPr>
            <a:endParaRPr lang="nl-NL" sz="3200" dirty="0"/>
          </a:p>
          <a:p>
            <a:pPr algn="ctr">
              <a:buNone/>
            </a:pPr>
            <a:r>
              <a:rPr lang="nl-NL" sz="3200" dirty="0" err="1" smtClean="0"/>
              <a:t>Refund</a:t>
            </a:r>
            <a:r>
              <a:rPr lang="nl-NL" sz="3200" dirty="0" smtClean="0"/>
              <a:t> </a:t>
            </a:r>
            <a:r>
              <a:rPr lang="nl-NL" sz="3200" dirty="0" err="1" smtClean="0"/>
              <a:t>Guarantee</a:t>
            </a:r>
            <a:r>
              <a:rPr lang="nl-NL" sz="3200" dirty="0" smtClean="0"/>
              <a:t>(s)</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37</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836712"/>
            <a:ext cx="8229600" cy="4968552"/>
          </a:xfrm>
        </p:spPr>
        <p:txBody>
          <a:bodyPr>
            <a:normAutofit fontScale="55000" lnSpcReduction="20000"/>
          </a:bodyPr>
          <a:lstStyle/>
          <a:p>
            <a:pPr>
              <a:buNone/>
            </a:pPr>
            <a:r>
              <a:rPr lang="nl-NL" dirty="0" smtClean="0"/>
              <a:t>	</a:t>
            </a:r>
            <a:r>
              <a:rPr lang="nl-NL" sz="5100" dirty="0" smtClean="0"/>
              <a:t>The </a:t>
            </a:r>
            <a:r>
              <a:rPr lang="nl-NL" sz="5100" dirty="0" err="1" smtClean="0"/>
              <a:t>Refund</a:t>
            </a:r>
            <a:r>
              <a:rPr lang="nl-NL" sz="5100" dirty="0" smtClean="0"/>
              <a:t> </a:t>
            </a:r>
            <a:r>
              <a:rPr lang="nl-NL" sz="5100" dirty="0" err="1" smtClean="0"/>
              <a:t>Guarantee</a:t>
            </a:r>
            <a:r>
              <a:rPr lang="nl-NL" sz="5100" dirty="0" smtClean="0"/>
              <a:t>(s) </a:t>
            </a:r>
            <a:r>
              <a:rPr lang="nl-NL" sz="5100" dirty="0" err="1" smtClean="0"/>
              <a:t>read</a:t>
            </a:r>
            <a:r>
              <a:rPr lang="nl-NL" sz="5100" dirty="0" smtClean="0"/>
              <a:t> (in short): </a:t>
            </a:r>
          </a:p>
          <a:p>
            <a:pPr>
              <a:buNone/>
            </a:pPr>
            <a:r>
              <a:rPr lang="nl-NL" sz="5100" dirty="0" smtClean="0"/>
              <a:t>	</a:t>
            </a:r>
          </a:p>
          <a:p>
            <a:pPr>
              <a:buNone/>
            </a:pPr>
            <a:r>
              <a:rPr lang="nl-NL" sz="5100" dirty="0"/>
              <a:t>	</a:t>
            </a:r>
            <a:r>
              <a:rPr lang="nl-NL" sz="5100" dirty="0" err="1" smtClean="0"/>
              <a:t>Par</a:t>
            </a:r>
            <a:r>
              <a:rPr lang="nl-NL" sz="5100" dirty="0" smtClean="0"/>
              <a:t> 2. </a:t>
            </a:r>
            <a:r>
              <a:rPr lang="nl-NL" sz="5100" dirty="0" err="1" smtClean="0"/>
              <a:t>Upon</a:t>
            </a:r>
            <a:r>
              <a:rPr lang="nl-NL" sz="5100" dirty="0" smtClean="0"/>
              <a:t>: </a:t>
            </a:r>
          </a:p>
          <a:p>
            <a:pPr>
              <a:buNone/>
            </a:pPr>
            <a:r>
              <a:rPr lang="nl-NL" sz="5100" dirty="0"/>
              <a:t>	</a:t>
            </a:r>
            <a:endParaRPr lang="nl-NL" sz="5100" dirty="0" smtClean="0"/>
          </a:p>
          <a:p>
            <a:pPr>
              <a:buNone/>
            </a:pPr>
            <a:r>
              <a:rPr lang="nl-NL" sz="5100" dirty="0"/>
              <a:t>	</a:t>
            </a:r>
            <a:r>
              <a:rPr lang="nl-NL" sz="5100" dirty="0" smtClean="0"/>
              <a:t>- </a:t>
            </a:r>
            <a:r>
              <a:rPr lang="nl-NL" sz="5100" dirty="0" err="1" smtClean="0"/>
              <a:t>rejection</a:t>
            </a:r>
            <a:r>
              <a:rPr lang="nl-NL" sz="5100" dirty="0" smtClean="0"/>
              <a:t> of the </a:t>
            </a:r>
            <a:r>
              <a:rPr lang="nl-NL" sz="5100" dirty="0" err="1"/>
              <a:t>V</a:t>
            </a:r>
            <a:r>
              <a:rPr lang="nl-NL" sz="5100" dirty="0" err="1" smtClean="0"/>
              <a:t>essel</a:t>
            </a:r>
            <a:r>
              <a:rPr lang="nl-NL" sz="5100" dirty="0" smtClean="0"/>
              <a:t>;</a:t>
            </a:r>
          </a:p>
          <a:p>
            <a:pPr>
              <a:buNone/>
            </a:pPr>
            <a:r>
              <a:rPr lang="nl-NL" sz="5100" dirty="0"/>
              <a:t>	</a:t>
            </a:r>
            <a:r>
              <a:rPr lang="nl-NL" sz="5100" dirty="0" smtClean="0"/>
              <a:t>- </a:t>
            </a:r>
            <a:r>
              <a:rPr lang="nl-NL" sz="5100" dirty="0" err="1" smtClean="0"/>
              <a:t>termination</a:t>
            </a:r>
            <a:r>
              <a:rPr lang="nl-NL" sz="5100" dirty="0" smtClean="0"/>
              <a:t>;</a:t>
            </a:r>
          </a:p>
          <a:p>
            <a:pPr>
              <a:buNone/>
            </a:pPr>
            <a:r>
              <a:rPr lang="nl-NL" sz="5100" dirty="0"/>
              <a:t>	</a:t>
            </a:r>
            <a:r>
              <a:rPr lang="nl-NL" sz="5100" dirty="0" smtClean="0"/>
              <a:t>- </a:t>
            </a:r>
            <a:r>
              <a:rPr lang="nl-NL" sz="5100" dirty="0" err="1" smtClean="0"/>
              <a:t>cancellation</a:t>
            </a:r>
            <a:r>
              <a:rPr lang="nl-NL" sz="5100" dirty="0" smtClean="0"/>
              <a:t>; </a:t>
            </a:r>
          </a:p>
          <a:p>
            <a:pPr>
              <a:buNone/>
            </a:pPr>
            <a:r>
              <a:rPr lang="nl-NL" sz="5100" dirty="0"/>
              <a:t>	</a:t>
            </a:r>
            <a:r>
              <a:rPr lang="nl-NL" sz="5100" dirty="0" smtClean="0"/>
              <a:t>- </a:t>
            </a:r>
            <a:r>
              <a:rPr lang="nl-NL" sz="5100" dirty="0" err="1" smtClean="0"/>
              <a:t>rescission</a:t>
            </a:r>
            <a:r>
              <a:rPr lang="nl-NL" sz="5100" dirty="0" smtClean="0"/>
              <a:t>; </a:t>
            </a:r>
            <a:r>
              <a:rPr lang="nl-NL" sz="5100" dirty="0" err="1" smtClean="0"/>
              <a:t>or</a:t>
            </a:r>
            <a:endParaRPr lang="nl-NL" sz="5100" dirty="0" smtClean="0"/>
          </a:p>
          <a:p>
            <a:pPr>
              <a:buNone/>
            </a:pPr>
            <a:r>
              <a:rPr lang="nl-NL" sz="5100" dirty="0"/>
              <a:t>	</a:t>
            </a:r>
            <a:r>
              <a:rPr lang="nl-NL" sz="5100" dirty="0" smtClean="0"/>
              <a:t>- a Total Loss of the </a:t>
            </a:r>
            <a:r>
              <a:rPr lang="nl-NL" sz="5100" dirty="0" err="1" smtClean="0"/>
              <a:t>Vessel</a:t>
            </a:r>
            <a:r>
              <a:rPr lang="nl-NL" sz="5100" dirty="0" smtClean="0"/>
              <a:t>;</a:t>
            </a:r>
          </a:p>
          <a:p>
            <a:pPr>
              <a:buNone/>
            </a:pPr>
            <a:endParaRPr lang="nl-NL" sz="5100" dirty="0"/>
          </a:p>
          <a:p>
            <a:pPr>
              <a:buNone/>
            </a:pPr>
            <a:r>
              <a:rPr lang="nl-NL" sz="5100" dirty="0" smtClean="0"/>
              <a:t>	the bank </a:t>
            </a:r>
            <a:r>
              <a:rPr lang="nl-NL" sz="5100" dirty="0" err="1" smtClean="0"/>
              <a:t>shall</a:t>
            </a:r>
            <a:r>
              <a:rPr lang="nl-NL" sz="5100" dirty="0" smtClean="0"/>
              <a:t> effect </a:t>
            </a:r>
            <a:r>
              <a:rPr lang="nl-NL" sz="5100" dirty="0" err="1" smtClean="0"/>
              <a:t>repayment</a:t>
            </a:r>
            <a:r>
              <a:rPr lang="nl-NL" sz="5100" dirty="0" smtClean="0"/>
              <a:t> of the </a:t>
            </a:r>
            <a:r>
              <a:rPr lang="nl-NL" sz="5100" dirty="0" err="1" smtClean="0"/>
              <a:t>pre-delivery</a:t>
            </a:r>
            <a:r>
              <a:rPr lang="nl-NL" sz="5100" dirty="0" smtClean="0"/>
              <a:t> instalments. </a:t>
            </a:r>
            <a:endParaRPr lang="nl-NL" sz="51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38</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836712"/>
            <a:ext cx="7632848" cy="5040560"/>
          </a:xfrm>
        </p:spPr>
        <p:txBody>
          <a:bodyPr>
            <a:normAutofit/>
          </a:bodyPr>
          <a:lstStyle/>
          <a:p>
            <a:pPr algn="just">
              <a:buNone/>
            </a:pPr>
            <a:r>
              <a:rPr lang="nl-NL" dirty="0" smtClean="0"/>
              <a:t>	</a:t>
            </a:r>
          </a:p>
          <a:p>
            <a:pPr algn="just">
              <a:buNone/>
            </a:pPr>
            <a:r>
              <a:rPr lang="nl-NL" sz="3200" dirty="0" err="1" smtClean="0"/>
              <a:t>Refund</a:t>
            </a:r>
            <a:r>
              <a:rPr lang="nl-NL" sz="3200" dirty="0" smtClean="0"/>
              <a:t> </a:t>
            </a:r>
            <a:r>
              <a:rPr lang="nl-NL" sz="3200" dirty="0" err="1" smtClean="0"/>
              <a:t>Guarantee</a:t>
            </a:r>
            <a:r>
              <a:rPr lang="nl-NL" sz="3200" dirty="0" smtClean="0"/>
              <a:t>(s) Par 3 </a:t>
            </a:r>
            <a:r>
              <a:rPr lang="nl-NL" sz="3200" dirty="0" err="1" smtClean="0"/>
              <a:t>read</a:t>
            </a:r>
            <a:r>
              <a:rPr lang="nl-NL" sz="3200" dirty="0" smtClean="0"/>
              <a:t>:</a:t>
            </a:r>
          </a:p>
          <a:p>
            <a:pPr algn="just">
              <a:buNone/>
            </a:pPr>
            <a:endParaRPr lang="nl-NL" sz="3200" dirty="0"/>
          </a:p>
          <a:p>
            <a:pPr algn="just">
              <a:buNone/>
            </a:pPr>
            <a:r>
              <a:rPr lang="nl-NL" sz="3200" dirty="0" smtClean="0"/>
              <a:t>“</a:t>
            </a:r>
            <a:r>
              <a:rPr lang="nl-NL" sz="3200" i="1" dirty="0" smtClean="0"/>
              <a:t>In </a:t>
            </a:r>
            <a:r>
              <a:rPr lang="nl-NL" sz="3200" i="1" dirty="0" err="1" smtClean="0"/>
              <a:t>consideration</a:t>
            </a:r>
            <a:r>
              <a:rPr lang="nl-NL" sz="3200" i="1" dirty="0" smtClean="0"/>
              <a:t> of </a:t>
            </a:r>
            <a:r>
              <a:rPr lang="nl-NL" sz="3200" i="1" dirty="0" err="1" smtClean="0"/>
              <a:t>your</a:t>
            </a:r>
            <a:r>
              <a:rPr lang="nl-NL" sz="3200" i="1" dirty="0" smtClean="0"/>
              <a:t> agreement to make the pre-delivery instalments </a:t>
            </a:r>
            <a:r>
              <a:rPr lang="nl-NL" sz="3200" i="1" dirty="0" err="1" smtClean="0"/>
              <a:t>under</a:t>
            </a:r>
            <a:r>
              <a:rPr lang="nl-NL" sz="3200" i="1" dirty="0" smtClean="0"/>
              <a:t> the Contract (…) we </a:t>
            </a:r>
            <a:r>
              <a:rPr lang="nl-NL" sz="3200" i="1" dirty="0" err="1" smtClean="0"/>
              <a:t>hereby</a:t>
            </a:r>
            <a:r>
              <a:rPr lang="nl-NL" sz="3200" i="1" dirty="0" smtClean="0"/>
              <a:t>, as </a:t>
            </a:r>
            <a:r>
              <a:rPr lang="nl-NL" sz="3200" i="1" dirty="0" err="1" smtClean="0"/>
              <a:t>primary</a:t>
            </a:r>
            <a:r>
              <a:rPr lang="nl-NL" sz="3200" i="1" dirty="0" smtClean="0"/>
              <a:t> </a:t>
            </a:r>
            <a:r>
              <a:rPr lang="nl-NL" sz="3200" i="1" dirty="0" err="1" smtClean="0"/>
              <a:t>obligor</a:t>
            </a:r>
            <a:r>
              <a:rPr lang="nl-NL" sz="3200" i="1" dirty="0" smtClean="0"/>
              <a:t>, </a:t>
            </a:r>
            <a:r>
              <a:rPr lang="nl-NL" sz="3200" i="1" dirty="0" err="1" smtClean="0"/>
              <a:t>irrevocably</a:t>
            </a:r>
            <a:r>
              <a:rPr lang="nl-NL" sz="3200" i="1" dirty="0" smtClean="0"/>
              <a:t> and </a:t>
            </a:r>
            <a:r>
              <a:rPr lang="nl-NL" sz="3200" i="1" dirty="0" err="1" smtClean="0"/>
              <a:t>unconditionally</a:t>
            </a:r>
            <a:r>
              <a:rPr lang="nl-NL" sz="3200" i="1" dirty="0" smtClean="0"/>
              <a:t> </a:t>
            </a:r>
            <a:r>
              <a:rPr lang="nl-NL" sz="3200" i="1" dirty="0" err="1" smtClean="0"/>
              <a:t>undertake</a:t>
            </a:r>
            <a:r>
              <a:rPr lang="nl-NL" sz="3200" i="1" dirty="0" smtClean="0"/>
              <a:t> to </a:t>
            </a:r>
            <a:r>
              <a:rPr lang="nl-NL" sz="3200" i="1" dirty="0" err="1" smtClean="0"/>
              <a:t>pay</a:t>
            </a:r>
            <a:r>
              <a:rPr lang="nl-NL" sz="3200" i="1" dirty="0" smtClean="0"/>
              <a:t> to </a:t>
            </a:r>
            <a:r>
              <a:rPr lang="nl-NL" sz="3200" i="1" dirty="0" err="1" smtClean="0"/>
              <a:t>you</a:t>
            </a:r>
            <a:r>
              <a:rPr lang="nl-NL" sz="3200" i="1" dirty="0" smtClean="0"/>
              <a:t> (…) on </a:t>
            </a:r>
            <a:r>
              <a:rPr lang="nl-NL" sz="3200" i="1" dirty="0" err="1" smtClean="0"/>
              <a:t>your</a:t>
            </a:r>
            <a:r>
              <a:rPr lang="nl-NL" sz="3200" i="1" dirty="0" smtClean="0"/>
              <a:t> first </a:t>
            </a:r>
            <a:r>
              <a:rPr lang="nl-NL" sz="3200" i="1" dirty="0" err="1" smtClean="0"/>
              <a:t>written</a:t>
            </a:r>
            <a:r>
              <a:rPr lang="nl-NL" sz="3200" i="1" dirty="0" smtClean="0"/>
              <a:t> </a:t>
            </a:r>
            <a:r>
              <a:rPr lang="nl-NL" sz="3200" i="1" dirty="0" err="1" smtClean="0"/>
              <a:t>demand</a:t>
            </a:r>
            <a:r>
              <a:rPr lang="nl-NL" sz="3200" i="1" dirty="0" smtClean="0"/>
              <a:t>, </a:t>
            </a:r>
            <a:r>
              <a:rPr lang="nl-NL" sz="3200" i="1" dirty="0" smtClean="0">
                <a:solidFill>
                  <a:srgbClr val="FF0000"/>
                </a:solidFill>
              </a:rPr>
              <a:t>all </a:t>
            </a:r>
            <a:r>
              <a:rPr lang="nl-NL" sz="3200" i="1" dirty="0" err="1" smtClean="0">
                <a:solidFill>
                  <a:srgbClr val="FF0000"/>
                </a:solidFill>
              </a:rPr>
              <a:t>such</a:t>
            </a:r>
            <a:r>
              <a:rPr lang="nl-NL" sz="3200" i="1" dirty="0" smtClean="0">
                <a:solidFill>
                  <a:srgbClr val="FF0000"/>
                </a:solidFill>
              </a:rPr>
              <a:t> </a:t>
            </a:r>
            <a:r>
              <a:rPr lang="nl-NL" sz="3200" i="1" dirty="0" err="1" smtClean="0">
                <a:solidFill>
                  <a:srgbClr val="FF0000"/>
                </a:solidFill>
              </a:rPr>
              <a:t>sums</a:t>
            </a:r>
            <a:r>
              <a:rPr lang="nl-NL" sz="3200" i="1" dirty="0" smtClean="0"/>
              <a:t> </a:t>
            </a:r>
            <a:r>
              <a:rPr lang="nl-NL" sz="3200" i="1" dirty="0" smtClean="0">
                <a:solidFill>
                  <a:srgbClr val="FF0000"/>
                </a:solidFill>
              </a:rPr>
              <a:t>due</a:t>
            </a:r>
            <a:r>
              <a:rPr lang="nl-NL" sz="3200" i="1" dirty="0" smtClean="0"/>
              <a:t> to </a:t>
            </a:r>
            <a:r>
              <a:rPr lang="nl-NL" sz="3200" i="1" dirty="0" err="1" smtClean="0"/>
              <a:t>you</a:t>
            </a:r>
            <a:r>
              <a:rPr lang="nl-NL" sz="3200" i="1" dirty="0" smtClean="0"/>
              <a:t> </a:t>
            </a:r>
            <a:r>
              <a:rPr lang="nl-NL" sz="3200" i="1" dirty="0" err="1" smtClean="0"/>
              <a:t>under</a:t>
            </a:r>
            <a:r>
              <a:rPr lang="nl-NL" sz="3200" i="1" dirty="0" smtClean="0"/>
              <a:t> the Contract, (…).</a:t>
            </a:r>
            <a:r>
              <a:rPr lang="nl-NL" sz="3200" dirty="0" smtClean="0"/>
              <a:t>”</a:t>
            </a:r>
          </a:p>
          <a:p>
            <a:pPr algn="just">
              <a:buNone/>
            </a:pPr>
            <a:endParaRPr lang="nl-NL" sz="36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39</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5" y="2581414"/>
            <a:ext cx="3525060" cy="3295858"/>
          </a:xfrm>
        </p:spPr>
        <p:txBody>
          <a:bodyPr>
            <a:normAutofit/>
          </a:bodyPr>
          <a:lstStyle/>
          <a:p>
            <a:pPr algn="ctr">
              <a:buNone/>
            </a:pPr>
            <a:r>
              <a:rPr lang="en-GB" sz="2400" dirty="0" smtClean="0"/>
              <a:t>	</a:t>
            </a:r>
          </a:p>
          <a:p>
            <a:pPr algn="ctr">
              <a:buNone/>
            </a:pPr>
            <a:r>
              <a:rPr lang="en-GB" sz="2400" dirty="0" smtClean="0"/>
              <a:t> </a:t>
            </a:r>
            <a:r>
              <a:rPr lang="en-GB" sz="2400" dirty="0" err="1" smtClean="0"/>
              <a:t>Enkel</a:t>
            </a:r>
            <a:r>
              <a:rPr lang="en-GB" sz="2400" dirty="0" smtClean="0"/>
              <a:t> in de </a:t>
            </a:r>
            <a:r>
              <a:rPr lang="en-GB" sz="2400" dirty="0" err="1" smtClean="0"/>
              <a:t>onduidelijke</a:t>
            </a:r>
            <a:r>
              <a:rPr lang="en-GB" sz="2400" dirty="0" smtClean="0"/>
              <a:t> </a:t>
            </a:r>
            <a:r>
              <a:rPr lang="en-GB" sz="2400" dirty="0" err="1" smtClean="0"/>
              <a:t>randen</a:t>
            </a:r>
            <a:r>
              <a:rPr lang="en-GB" sz="2400" dirty="0" smtClean="0"/>
              <a:t> </a:t>
            </a:r>
            <a:r>
              <a:rPr lang="en-GB" sz="2400" dirty="0" err="1" smtClean="0"/>
              <a:t>zal</a:t>
            </a:r>
            <a:r>
              <a:rPr lang="en-GB" sz="2400" dirty="0" smtClean="0"/>
              <a:t> de </a:t>
            </a:r>
            <a:r>
              <a:rPr lang="en-GB" sz="2400" dirty="0" err="1" smtClean="0"/>
              <a:t>rechter</a:t>
            </a:r>
            <a:r>
              <a:rPr lang="en-GB" sz="2400" dirty="0" smtClean="0"/>
              <a:t> op </a:t>
            </a:r>
            <a:r>
              <a:rPr lang="en-GB" sz="2400" dirty="0" err="1" smtClean="0"/>
              <a:t>grond</a:t>
            </a:r>
            <a:r>
              <a:rPr lang="en-GB" sz="2400" dirty="0" smtClean="0"/>
              <a:t> van de </a:t>
            </a:r>
            <a:r>
              <a:rPr lang="en-GB" sz="2400" dirty="0" err="1" smtClean="0"/>
              <a:t>redelijkheid</a:t>
            </a:r>
            <a:r>
              <a:rPr lang="en-GB" sz="2400" dirty="0" smtClean="0"/>
              <a:t> en </a:t>
            </a:r>
            <a:r>
              <a:rPr lang="en-GB" sz="2400" dirty="0" err="1" smtClean="0"/>
              <a:t>billijkheid</a:t>
            </a:r>
            <a:r>
              <a:rPr lang="en-GB" sz="2400" dirty="0" smtClean="0"/>
              <a:t> </a:t>
            </a:r>
            <a:r>
              <a:rPr lang="en-GB" sz="2400" dirty="0" err="1" smtClean="0"/>
              <a:t>invulling</a:t>
            </a:r>
            <a:r>
              <a:rPr lang="en-GB" sz="2400" dirty="0"/>
              <a:t> </a:t>
            </a:r>
            <a:r>
              <a:rPr lang="en-GB" sz="2400" dirty="0" err="1" smtClean="0"/>
              <a:t>trachten</a:t>
            </a:r>
            <a:r>
              <a:rPr lang="en-GB" sz="2400" dirty="0" smtClean="0"/>
              <a:t> te </a:t>
            </a:r>
            <a:r>
              <a:rPr lang="en-GB" sz="2400" dirty="0" err="1" smtClean="0"/>
              <a:t>geven</a:t>
            </a:r>
            <a:r>
              <a:rPr lang="en-GB" sz="2400" dirty="0" smtClean="0"/>
              <a:t>. </a:t>
            </a:r>
            <a:endParaRPr lang="nl-NL" sz="2400" dirty="0" smtClean="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
        <p:nvSpPr>
          <p:cNvPr id="2" name="Schuine rand 1"/>
          <p:cNvSpPr/>
          <p:nvPr/>
        </p:nvSpPr>
        <p:spPr>
          <a:xfrm>
            <a:off x="3474790" y="1196752"/>
            <a:ext cx="5040560" cy="4392488"/>
          </a:xfrm>
          <a:prstGeom prst="bevel">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Contractuele kern, die in Nederland door de rechter veelal volledig gevolgd zal worden.</a:t>
            </a:r>
            <a:endParaRPr lang="nl-NL" sz="2800" dirty="0"/>
          </a:p>
        </p:txBody>
      </p:sp>
      <p:sp>
        <p:nvSpPr>
          <p:cNvPr id="8" name="PIJL-RECHTS 7"/>
          <p:cNvSpPr/>
          <p:nvPr/>
        </p:nvSpPr>
        <p:spPr>
          <a:xfrm rot="1899498">
            <a:off x="2674339" y="2536619"/>
            <a:ext cx="1152128" cy="50405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7197455"/>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980728"/>
            <a:ext cx="8229600" cy="4525963"/>
          </a:xfrm>
        </p:spPr>
        <p:txBody>
          <a:bodyPr/>
          <a:lstStyle/>
          <a:p>
            <a:pPr>
              <a:buNone/>
            </a:pPr>
            <a:r>
              <a:rPr lang="nl-NL" dirty="0" smtClean="0"/>
              <a:t>	</a:t>
            </a:r>
          </a:p>
          <a:p>
            <a:pPr>
              <a:buNone/>
            </a:pPr>
            <a:r>
              <a:rPr lang="nl-NL" sz="3200" dirty="0" smtClean="0"/>
              <a:t>The </a:t>
            </a:r>
            <a:r>
              <a:rPr lang="nl-NL" sz="3200" dirty="0" err="1"/>
              <a:t>S</a:t>
            </a:r>
            <a:r>
              <a:rPr lang="nl-NL" sz="3200" dirty="0" err="1" smtClean="0"/>
              <a:t>hipbuilding</a:t>
            </a:r>
            <a:r>
              <a:rPr lang="nl-NL" sz="3200" dirty="0" smtClean="0"/>
              <a:t> Contract </a:t>
            </a:r>
            <a:r>
              <a:rPr lang="nl-NL" sz="3200" dirty="0" err="1" smtClean="0"/>
              <a:t>read</a:t>
            </a:r>
            <a:r>
              <a:rPr lang="nl-NL" sz="3200" dirty="0" smtClean="0"/>
              <a:t>:</a:t>
            </a:r>
          </a:p>
          <a:p>
            <a:pPr>
              <a:buNone/>
            </a:pPr>
            <a:endParaRPr lang="nl-NL" sz="3200" dirty="0"/>
          </a:p>
          <a:p>
            <a:pPr algn="just">
              <a:buNone/>
            </a:pPr>
            <a:r>
              <a:rPr lang="nl-NL" sz="3200" dirty="0" smtClean="0"/>
              <a:t>	“</a:t>
            </a:r>
            <a:r>
              <a:rPr lang="nl-NL" sz="3200" i="1" dirty="0" smtClean="0"/>
              <a:t>In case of </a:t>
            </a:r>
            <a:r>
              <a:rPr lang="nl-NL" sz="3200" i="1" dirty="0" err="1" smtClean="0"/>
              <a:t>insolvency</a:t>
            </a:r>
            <a:r>
              <a:rPr lang="nl-NL" sz="3200" i="1" dirty="0" smtClean="0"/>
              <a:t> of the </a:t>
            </a:r>
            <a:r>
              <a:rPr lang="nl-NL" sz="3200" i="1" dirty="0" err="1" smtClean="0"/>
              <a:t>Builder</a:t>
            </a:r>
            <a:r>
              <a:rPr lang="nl-NL" sz="3200" i="1" dirty="0" smtClean="0"/>
              <a:t> (…) the </a:t>
            </a:r>
            <a:r>
              <a:rPr lang="nl-NL" sz="3200" i="1" dirty="0" err="1" smtClean="0"/>
              <a:t>Buyer</a:t>
            </a:r>
            <a:r>
              <a:rPr lang="nl-NL" sz="3200" i="1" dirty="0" smtClean="0"/>
              <a:t> </a:t>
            </a:r>
            <a:r>
              <a:rPr lang="nl-NL" sz="3200" i="1" dirty="0" err="1" smtClean="0"/>
              <a:t>may</a:t>
            </a:r>
            <a:r>
              <a:rPr lang="nl-NL" sz="3200" i="1" dirty="0" smtClean="0"/>
              <a:t> </a:t>
            </a:r>
            <a:r>
              <a:rPr lang="nl-NL" sz="3200" i="1" dirty="0" err="1" smtClean="0"/>
              <a:t>by</a:t>
            </a:r>
            <a:r>
              <a:rPr lang="nl-NL" sz="3200" i="1" dirty="0" smtClean="0"/>
              <a:t> </a:t>
            </a:r>
            <a:r>
              <a:rPr lang="nl-NL" sz="3200" i="1" dirty="0" err="1" smtClean="0"/>
              <a:t>notice</a:t>
            </a:r>
            <a:r>
              <a:rPr lang="nl-NL" sz="3200" i="1" dirty="0" smtClean="0"/>
              <a:t> in </a:t>
            </a:r>
            <a:r>
              <a:rPr lang="nl-NL" sz="3200" i="1" dirty="0" err="1" smtClean="0"/>
              <a:t>writing</a:t>
            </a:r>
            <a:r>
              <a:rPr lang="nl-NL" sz="3200" i="1" dirty="0" smtClean="0"/>
              <a:t> to the </a:t>
            </a:r>
            <a:r>
              <a:rPr lang="nl-NL" sz="3200" i="1" dirty="0" err="1" smtClean="0"/>
              <a:t>Builder</a:t>
            </a:r>
            <a:r>
              <a:rPr lang="nl-NL" sz="3200" i="1" dirty="0" smtClean="0"/>
              <a:t> </a:t>
            </a:r>
            <a:r>
              <a:rPr lang="nl-NL" sz="3200" i="1" dirty="0" err="1" smtClean="0"/>
              <a:t>require</a:t>
            </a:r>
            <a:r>
              <a:rPr lang="nl-NL" sz="3200" i="1" dirty="0" smtClean="0"/>
              <a:t> the </a:t>
            </a:r>
            <a:r>
              <a:rPr lang="nl-NL" sz="3200" i="1" dirty="0" err="1" smtClean="0"/>
              <a:t>Builder</a:t>
            </a:r>
            <a:r>
              <a:rPr lang="nl-NL" sz="3200" i="1" dirty="0" smtClean="0"/>
              <a:t> to </a:t>
            </a:r>
            <a:r>
              <a:rPr lang="nl-NL" sz="3200" i="1" dirty="0" err="1" smtClean="0"/>
              <a:t>refund</a:t>
            </a:r>
            <a:r>
              <a:rPr lang="nl-NL" sz="3200" i="1" dirty="0" smtClean="0"/>
              <a:t> </a:t>
            </a:r>
            <a:r>
              <a:rPr lang="nl-NL" sz="3200" i="1" dirty="0" err="1" smtClean="0"/>
              <a:t>immediately</a:t>
            </a:r>
            <a:r>
              <a:rPr lang="nl-NL" sz="3200" i="1" dirty="0" smtClean="0"/>
              <a:t> to the </a:t>
            </a:r>
            <a:r>
              <a:rPr lang="nl-NL" sz="3200" i="1" dirty="0" err="1" smtClean="0"/>
              <a:t>Buyer</a:t>
            </a:r>
            <a:r>
              <a:rPr lang="nl-NL" sz="3200" i="1" dirty="0" smtClean="0"/>
              <a:t> the full </a:t>
            </a:r>
            <a:r>
              <a:rPr lang="nl-NL" sz="3200" i="1" dirty="0" err="1" smtClean="0"/>
              <a:t>amount</a:t>
            </a:r>
            <a:r>
              <a:rPr lang="nl-NL" sz="3200" i="1" dirty="0" smtClean="0"/>
              <a:t> of all </a:t>
            </a:r>
            <a:r>
              <a:rPr lang="nl-NL" sz="3200" i="1" dirty="0" err="1" smtClean="0"/>
              <a:t>sums</a:t>
            </a:r>
            <a:r>
              <a:rPr lang="nl-NL" sz="3200" i="1" dirty="0" smtClean="0"/>
              <a:t> </a:t>
            </a:r>
            <a:r>
              <a:rPr lang="nl-NL" sz="3200" i="1" dirty="0" err="1" smtClean="0"/>
              <a:t>paid</a:t>
            </a:r>
            <a:r>
              <a:rPr lang="nl-NL" sz="3200" i="1" dirty="0" smtClean="0"/>
              <a:t> </a:t>
            </a:r>
            <a:r>
              <a:rPr lang="nl-NL" sz="3200" i="1" dirty="0" err="1" smtClean="0"/>
              <a:t>by</a:t>
            </a:r>
            <a:r>
              <a:rPr lang="nl-NL" sz="3200" i="1" dirty="0" smtClean="0"/>
              <a:t> the </a:t>
            </a:r>
            <a:r>
              <a:rPr lang="nl-NL" sz="3200" i="1" dirty="0" err="1" smtClean="0"/>
              <a:t>Buyer</a:t>
            </a:r>
            <a:r>
              <a:rPr lang="nl-NL" sz="3200" i="1" dirty="0" smtClean="0"/>
              <a:t> to the </a:t>
            </a:r>
            <a:r>
              <a:rPr lang="nl-NL" sz="3200" i="1" dirty="0" err="1" smtClean="0"/>
              <a:t>Builder</a:t>
            </a:r>
            <a:r>
              <a:rPr lang="nl-NL" sz="3200" i="1" dirty="0" smtClean="0"/>
              <a:t> (…).</a:t>
            </a:r>
            <a:r>
              <a:rPr lang="nl-NL" sz="3200" dirty="0" smtClean="0"/>
              <a:t>”</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40</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980728"/>
            <a:ext cx="8229600" cy="4525963"/>
          </a:xfrm>
        </p:spPr>
        <p:txBody>
          <a:bodyPr/>
          <a:lstStyle/>
          <a:p>
            <a:pPr algn="ctr">
              <a:buNone/>
            </a:pPr>
            <a:r>
              <a:rPr lang="nl-NL" dirty="0" smtClean="0"/>
              <a:t>	</a:t>
            </a:r>
          </a:p>
          <a:p>
            <a:pPr algn="ctr">
              <a:buNone/>
            </a:pPr>
            <a:r>
              <a:rPr lang="nl-NL" sz="3200" dirty="0" err="1" smtClean="0"/>
              <a:t>So</a:t>
            </a:r>
            <a:r>
              <a:rPr lang="nl-NL" sz="3200" dirty="0" smtClean="0"/>
              <a:t> far </a:t>
            </a:r>
            <a:r>
              <a:rPr lang="nl-NL" sz="3200" dirty="0" err="1" smtClean="0"/>
              <a:t>nothing</a:t>
            </a:r>
            <a:r>
              <a:rPr lang="nl-NL" sz="3200" dirty="0" smtClean="0"/>
              <a:t> </a:t>
            </a:r>
            <a:r>
              <a:rPr lang="nl-NL" sz="3200" dirty="0" err="1" smtClean="0"/>
              <a:t>irregular</a:t>
            </a:r>
            <a:r>
              <a:rPr lang="nl-NL" sz="3200" dirty="0" smtClean="0"/>
              <a:t>, </a:t>
            </a:r>
            <a:r>
              <a:rPr lang="nl-NL" sz="3200" dirty="0" err="1" smtClean="0"/>
              <a:t>one</a:t>
            </a:r>
            <a:r>
              <a:rPr lang="nl-NL" sz="3200" dirty="0" smtClean="0"/>
              <a:t> </a:t>
            </a:r>
            <a:r>
              <a:rPr lang="nl-NL" sz="3200" dirty="0" err="1" smtClean="0"/>
              <a:t>would</a:t>
            </a:r>
            <a:r>
              <a:rPr lang="nl-NL" sz="3200" dirty="0" smtClean="0"/>
              <a:t> say …</a:t>
            </a:r>
          </a:p>
          <a:p>
            <a:pPr>
              <a:buNone/>
            </a:pPr>
            <a:endParaRPr lang="nl-NL" sz="3200" dirty="0"/>
          </a:p>
          <a:p>
            <a:pPr algn="just">
              <a:buNone/>
            </a:pPr>
            <a:r>
              <a:rPr lang="nl-NL" sz="3200" dirty="0" smtClean="0"/>
              <a:t>	</a:t>
            </a:r>
            <a:r>
              <a:rPr lang="nl-NL" sz="3200" dirty="0" err="1" smtClean="0"/>
              <a:t>Now</a:t>
            </a:r>
            <a:r>
              <a:rPr lang="nl-NL" sz="3200" dirty="0" smtClean="0"/>
              <a:t> the </a:t>
            </a:r>
            <a:r>
              <a:rPr lang="nl-NL" sz="3200" dirty="0" err="1" smtClean="0"/>
              <a:t>Builder</a:t>
            </a:r>
            <a:r>
              <a:rPr lang="nl-NL" sz="3200" dirty="0" smtClean="0"/>
              <a:t> (a </a:t>
            </a:r>
            <a:r>
              <a:rPr lang="nl-NL" sz="3200" dirty="0" err="1" smtClean="0"/>
              <a:t>Korean</a:t>
            </a:r>
            <a:r>
              <a:rPr lang="nl-NL" sz="3200" dirty="0" smtClean="0"/>
              <a:t> </a:t>
            </a:r>
            <a:r>
              <a:rPr lang="nl-NL" sz="3200" dirty="0" err="1" smtClean="0"/>
              <a:t>shipyard</a:t>
            </a:r>
            <a:r>
              <a:rPr lang="nl-NL" sz="3200" dirty="0" smtClean="0"/>
              <a:t>) went </a:t>
            </a:r>
            <a:r>
              <a:rPr lang="nl-NL" sz="3200" dirty="0" err="1" smtClean="0"/>
              <a:t>bankrupt</a:t>
            </a:r>
            <a:r>
              <a:rPr lang="nl-NL" sz="3200" dirty="0" smtClean="0"/>
              <a:t> and the </a:t>
            </a:r>
            <a:r>
              <a:rPr lang="nl-NL" sz="3200" dirty="0" err="1" smtClean="0"/>
              <a:t>Buyer</a:t>
            </a:r>
            <a:r>
              <a:rPr lang="nl-NL" sz="3200" dirty="0" smtClean="0"/>
              <a:t> (</a:t>
            </a:r>
            <a:r>
              <a:rPr lang="nl-NL" sz="3200" dirty="0" err="1" smtClean="0"/>
              <a:t>Rainy</a:t>
            </a:r>
            <a:r>
              <a:rPr lang="nl-NL" sz="3200" dirty="0" smtClean="0"/>
              <a:t> </a:t>
            </a:r>
            <a:r>
              <a:rPr lang="nl-NL" sz="3200" dirty="0" err="1" smtClean="0"/>
              <a:t>Sky</a:t>
            </a:r>
            <a:r>
              <a:rPr lang="nl-NL" sz="3200" dirty="0" smtClean="0"/>
              <a:t> e.a.) </a:t>
            </a:r>
            <a:r>
              <a:rPr lang="nl-NL" sz="3200" dirty="0" err="1" smtClean="0"/>
              <a:t>claimed</a:t>
            </a:r>
            <a:r>
              <a:rPr lang="nl-NL" sz="3200" dirty="0" smtClean="0"/>
              <a:t> the </a:t>
            </a:r>
            <a:r>
              <a:rPr lang="nl-NL" sz="3200" dirty="0" err="1" smtClean="0"/>
              <a:t>pre-delivery</a:t>
            </a:r>
            <a:r>
              <a:rPr lang="nl-NL" sz="3200" dirty="0" smtClean="0"/>
              <a:t> instalments </a:t>
            </a:r>
            <a:r>
              <a:rPr lang="nl-NL" sz="3200" dirty="0" err="1" smtClean="0"/>
              <a:t>with</a:t>
            </a:r>
            <a:r>
              <a:rPr lang="nl-NL" sz="3200" dirty="0" smtClean="0"/>
              <a:t> Kookmin Bank </a:t>
            </a:r>
            <a:r>
              <a:rPr lang="nl-NL" sz="3200" dirty="0" err="1" smtClean="0"/>
              <a:t>under</a:t>
            </a:r>
            <a:r>
              <a:rPr lang="nl-NL" sz="3200" dirty="0" smtClean="0"/>
              <a:t> the </a:t>
            </a:r>
            <a:r>
              <a:rPr lang="nl-NL" sz="3200" dirty="0" err="1" smtClean="0"/>
              <a:t>Refund</a:t>
            </a:r>
            <a:r>
              <a:rPr lang="nl-NL" sz="3200" dirty="0" smtClean="0"/>
              <a:t> </a:t>
            </a:r>
            <a:r>
              <a:rPr lang="nl-NL" sz="3200" dirty="0" err="1" smtClean="0"/>
              <a:t>Guarantees</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41</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309320"/>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3347" y="476672"/>
            <a:ext cx="8496944" cy="5544616"/>
          </a:xfrm>
        </p:spPr>
        <p:txBody>
          <a:bodyPr>
            <a:normAutofit fontScale="47500" lnSpcReduction="20000"/>
          </a:bodyPr>
          <a:lstStyle/>
          <a:p>
            <a:pPr>
              <a:buNone/>
            </a:pPr>
            <a:r>
              <a:rPr lang="nl-NL" dirty="0" smtClean="0"/>
              <a:t>	</a:t>
            </a:r>
          </a:p>
          <a:p>
            <a:pPr algn="ctr">
              <a:buNone/>
            </a:pPr>
            <a:r>
              <a:rPr lang="nl-NL" sz="4600" dirty="0"/>
              <a:t>	</a:t>
            </a:r>
            <a:r>
              <a:rPr lang="nl-NL" sz="6700" dirty="0" smtClean="0"/>
              <a:t>Kookmin </a:t>
            </a:r>
            <a:r>
              <a:rPr lang="nl-NL" sz="6700" dirty="0"/>
              <a:t>Bank </a:t>
            </a:r>
            <a:r>
              <a:rPr lang="nl-NL" sz="6700" dirty="0" err="1"/>
              <a:t>refused</a:t>
            </a:r>
            <a:r>
              <a:rPr lang="nl-NL" sz="6700" dirty="0"/>
              <a:t> </a:t>
            </a:r>
            <a:r>
              <a:rPr lang="nl-NL" sz="6700" dirty="0" err="1"/>
              <a:t>payment</a:t>
            </a:r>
            <a:endParaRPr lang="nl-NL" sz="6700" dirty="0"/>
          </a:p>
          <a:p>
            <a:pPr>
              <a:buNone/>
            </a:pPr>
            <a:endParaRPr lang="nl-NL" sz="4600" dirty="0"/>
          </a:p>
          <a:p>
            <a:pPr>
              <a:buNone/>
            </a:pPr>
            <a:r>
              <a:rPr lang="nl-NL" sz="4600" dirty="0" smtClean="0"/>
              <a:t>	</a:t>
            </a:r>
            <a:r>
              <a:rPr lang="nl-NL" sz="4600" dirty="0" err="1" smtClean="0"/>
              <a:t>Remember</a:t>
            </a:r>
            <a:r>
              <a:rPr lang="nl-NL" sz="4600" dirty="0" smtClean="0"/>
              <a:t>:</a:t>
            </a:r>
          </a:p>
          <a:p>
            <a:pPr>
              <a:buNone/>
            </a:pPr>
            <a:endParaRPr lang="nl-NL" sz="4600" dirty="0"/>
          </a:p>
          <a:p>
            <a:pPr>
              <a:buNone/>
            </a:pPr>
            <a:r>
              <a:rPr lang="nl-NL" sz="4600" dirty="0" smtClean="0"/>
              <a:t>	The </a:t>
            </a:r>
            <a:r>
              <a:rPr lang="nl-NL" sz="4600" dirty="0" err="1" smtClean="0"/>
              <a:t>Refund</a:t>
            </a:r>
            <a:r>
              <a:rPr lang="nl-NL" sz="4600" dirty="0" smtClean="0"/>
              <a:t> </a:t>
            </a:r>
            <a:r>
              <a:rPr lang="nl-NL" sz="4600" dirty="0" err="1" smtClean="0"/>
              <a:t>Guarantee</a:t>
            </a:r>
            <a:r>
              <a:rPr lang="nl-NL" sz="4600" dirty="0" smtClean="0"/>
              <a:t>(s) </a:t>
            </a:r>
            <a:r>
              <a:rPr lang="nl-NL" sz="4600" dirty="0" err="1" smtClean="0"/>
              <a:t>read</a:t>
            </a:r>
            <a:r>
              <a:rPr lang="nl-NL" sz="4600" dirty="0" smtClean="0"/>
              <a:t> (in short): </a:t>
            </a:r>
          </a:p>
          <a:p>
            <a:pPr>
              <a:buNone/>
            </a:pPr>
            <a:r>
              <a:rPr lang="nl-NL" sz="4600" dirty="0" smtClean="0"/>
              <a:t>	</a:t>
            </a:r>
          </a:p>
          <a:p>
            <a:pPr>
              <a:buNone/>
            </a:pPr>
            <a:r>
              <a:rPr lang="nl-NL" sz="4600" dirty="0"/>
              <a:t>	</a:t>
            </a:r>
            <a:r>
              <a:rPr lang="nl-NL" sz="4600" dirty="0" err="1" smtClean="0"/>
              <a:t>Par</a:t>
            </a:r>
            <a:r>
              <a:rPr lang="nl-NL" sz="4600" dirty="0" smtClean="0"/>
              <a:t> 2. </a:t>
            </a:r>
            <a:r>
              <a:rPr lang="nl-NL" sz="4600" dirty="0" err="1" smtClean="0"/>
              <a:t>Upon</a:t>
            </a:r>
            <a:r>
              <a:rPr lang="nl-NL" sz="4600" dirty="0" smtClean="0"/>
              <a:t>: </a:t>
            </a:r>
          </a:p>
          <a:p>
            <a:pPr>
              <a:buNone/>
            </a:pPr>
            <a:r>
              <a:rPr lang="nl-NL" sz="4600" dirty="0"/>
              <a:t>	</a:t>
            </a:r>
            <a:endParaRPr lang="nl-NL" sz="4600" dirty="0" smtClean="0"/>
          </a:p>
          <a:p>
            <a:pPr>
              <a:buNone/>
            </a:pPr>
            <a:r>
              <a:rPr lang="nl-NL" sz="4600" dirty="0"/>
              <a:t>	</a:t>
            </a:r>
            <a:r>
              <a:rPr lang="nl-NL" sz="4600" dirty="0" smtClean="0"/>
              <a:t>- </a:t>
            </a:r>
            <a:r>
              <a:rPr lang="nl-NL" sz="4600" dirty="0" err="1" smtClean="0"/>
              <a:t>rejection</a:t>
            </a:r>
            <a:r>
              <a:rPr lang="nl-NL" sz="4600" dirty="0" smtClean="0"/>
              <a:t> of the </a:t>
            </a:r>
            <a:r>
              <a:rPr lang="nl-NL" sz="4600" dirty="0" err="1"/>
              <a:t>V</a:t>
            </a:r>
            <a:r>
              <a:rPr lang="nl-NL" sz="4600" dirty="0" err="1" smtClean="0"/>
              <a:t>essel</a:t>
            </a:r>
            <a:r>
              <a:rPr lang="nl-NL" sz="4600" dirty="0" smtClean="0"/>
              <a:t>;</a:t>
            </a:r>
          </a:p>
          <a:p>
            <a:pPr>
              <a:buNone/>
            </a:pPr>
            <a:r>
              <a:rPr lang="nl-NL" sz="4600" dirty="0"/>
              <a:t>	</a:t>
            </a:r>
            <a:r>
              <a:rPr lang="nl-NL" sz="4600" dirty="0" smtClean="0"/>
              <a:t>- </a:t>
            </a:r>
            <a:r>
              <a:rPr lang="nl-NL" sz="4600" dirty="0" err="1" smtClean="0"/>
              <a:t>termination</a:t>
            </a:r>
            <a:r>
              <a:rPr lang="nl-NL" sz="4600" dirty="0" smtClean="0"/>
              <a:t>;</a:t>
            </a:r>
          </a:p>
          <a:p>
            <a:pPr>
              <a:buNone/>
            </a:pPr>
            <a:r>
              <a:rPr lang="nl-NL" sz="4600" dirty="0"/>
              <a:t>	</a:t>
            </a:r>
            <a:r>
              <a:rPr lang="nl-NL" sz="4600" dirty="0" smtClean="0"/>
              <a:t>- </a:t>
            </a:r>
            <a:r>
              <a:rPr lang="nl-NL" sz="4600" dirty="0" err="1" smtClean="0"/>
              <a:t>cancellation</a:t>
            </a:r>
            <a:r>
              <a:rPr lang="nl-NL" sz="4600" dirty="0" smtClean="0"/>
              <a:t>; </a:t>
            </a:r>
          </a:p>
          <a:p>
            <a:pPr>
              <a:buNone/>
            </a:pPr>
            <a:r>
              <a:rPr lang="nl-NL" sz="4600" dirty="0"/>
              <a:t>	</a:t>
            </a:r>
            <a:r>
              <a:rPr lang="nl-NL" sz="4600" dirty="0" smtClean="0"/>
              <a:t>- </a:t>
            </a:r>
            <a:r>
              <a:rPr lang="nl-NL" sz="4600" dirty="0" err="1" smtClean="0"/>
              <a:t>rescission</a:t>
            </a:r>
            <a:r>
              <a:rPr lang="nl-NL" sz="4600" dirty="0" smtClean="0"/>
              <a:t>; </a:t>
            </a:r>
            <a:r>
              <a:rPr lang="nl-NL" sz="4600" dirty="0" err="1" smtClean="0"/>
              <a:t>or</a:t>
            </a:r>
            <a:endParaRPr lang="nl-NL" sz="4600" dirty="0" smtClean="0"/>
          </a:p>
          <a:p>
            <a:pPr>
              <a:buNone/>
            </a:pPr>
            <a:r>
              <a:rPr lang="nl-NL" sz="4600" dirty="0"/>
              <a:t>	</a:t>
            </a:r>
            <a:r>
              <a:rPr lang="nl-NL" sz="4600" dirty="0" smtClean="0"/>
              <a:t>- a Total Loss of the </a:t>
            </a:r>
            <a:r>
              <a:rPr lang="nl-NL" sz="4600" dirty="0" err="1" smtClean="0"/>
              <a:t>Vessel</a:t>
            </a:r>
            <a:r>
              <a:rPr lang="nl-NL" sz="4600" dirty="0" smtClean="0"/>
              <a:t>;</a:t>
            </a:r>
          </a:p>
          <a:p>
            <a:pPr>
              <a:buNone/>
            </a:pPr>
            <a:endParaRPr lang="nl-NL" sz="4600" dirty="0"/>
          </a:p>
          <a:p>
            <a:pPr>
              <a:buNone/>
            </a:pPr>
            <a:r>
              <a:rPr lang="nl-NL" sz="4600" dirty="0" smtClean="0"/>
              <a:t>	the bank </a:t>
            </a:r>
            <a:r>
              <a:rPr lang="nl-NL" sz="4600" dirty="0" err="1" smtClean="0"/>
              <a:t>shall</a:t>
            </a:r>
            <a:r>
              <a:rPr lang="nl-NL" sz="4600" dirty="0" smtClean="0"/>
              <a:t> effect </a:t>
            </a:r>
            <a:r>
              <a:rPr lang="nl-NL" sz="4600" dirty="0" err="1" smtClean="0"/>
              <a:t>repayment</a:t>
            </a:r>
            <a:r>
              <a:rPr lang="nl-NL" sz="4600" dirty="0" smtClean="0"/>
              <a:t> of the </a:t>
            </a:r>
            <a:r>
              <a:rPr lang="nl-NL" sz="4600" dirty="0" err="1" smtClean="0"/>
              <a:t>pre-delivery</a:t>
            </a:r>
            <a:r>
              <a:rPr lang="nl-NL" sz="4600" dirty="0" smtClean="0"/>
              <a:t> instalments. </a:t>
            </a:r>
            <a:endParaRPr lang="nl-NL" sz="46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42</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908721"/>
            <a:ext cx="7886700" cy="5040560"/>
          </a:xfrm>
        </p:spPr>
        <p:txBody>
          <a:bodyPr>
            <a:normAutofit/>
          </a:bodyPr>
          <a:lstStyle/>
          <a:p>
            <a:pPr algn="just">
              <a:buNone/>
            </a:pPr>
            <a:r>
              <a:rPr lang="nl-NL" dirty="0" smtClean="0"/>
              <a:t>	</a:t>
            </a:r>
            <a:r>
              <a:rPr lang="nl-NL" sz="3200" dirty="0" smtClean="0"/>
              <a:t>Kookmin Bank </a:t>
            </a:r>
            <a:r>
              <a:rPr lang="nl-NL" sz="3200" dirty="0" err="1" smtClean="0"/>
              <a:t>argued</a:t>
            </a:r>
            <a:r>
              <a:rPr lang="nl-NL" sz="3200" dirty="0" smtClean="0"/>
              <a:t> </a:t>
            </a:r>
            <a:r>
              <a:rPr lang="nl-NL" sz="3200" dirty="0" err="1" smtClean="0"/>
              <a:t>that</a:t>
            </a:r>
            <a:r>
              <a:rPr lang="nl-NL" sz="3200" dirty="0" smtClean="0"/>
              <a:t> </a:t>
            </a:r>
            <a:r>
              <a:rPr lang="nl-NL" sz="3200" i="1" dirty="0" smtClean="0"/>
              <a:t>“all </a:t>
            </a:r>
            <a:r>
              <a:rPr lang="nl-NL" sz="3200" i="1" dirty="0" err="1" smtClean="0"/>
              <a:t>such</a:t>
            </a:r>
            <a:r>
              <a:rPr lang="nl-NL" sz="3200" i="1" dirty="0" smtClean="0"/>
              <a:t> </a:t>
            </a:r>
            <a:r>
              <a:rPr lang="nl-NL" sz="3200" i="1" dirty="0" err="1" smtClean="0"/>
              <a:t>sums</a:t>
            </a:r>
            <a:r>
              <a:rPr lang="nl-NL" sz="3200" i="1" dirty="0" smtClean="0"/>
              <a:t> </a:t>
            </a:r>
            <a:r>
              <a:rPr lang="nl-NL" sz="3200" i="1" dirty="0" err="1" smtClean="0"/>
              <a:t>due</a:t>
            </a:r>
            <a:r>
              <a:rPr lang="nl-NL" sz="3200" i="1" dirty="0" smtClean="0"/>
              <a:t>” </a:t>
            </a:r>
            <a:r>
              <a:rPr lang="nl-NL" sz="3200" dirty="0" smtClean="0"/>
              <a:t>in </a:t>
            </a:r>
            <a:r>
              <a:rPr lang="nl-NL" sz="3200" dirty="0" err="1" smtClean="0"/>
              <a:t>Par</a:t>
            </a:r>
            <a:r>
              <a:rPr lang="nl-NL" sz="3200" dirty="0" smtClean="0"/>
              <a:t> 3 of the </a:t>
            </a:r>
            <a:r>
              <a:rPr lang="nl-NL" sz="3200" dirty="0" err="1" smtClean="0"/>
              <a:t>Refund</a:t>
            </a:r>
            <a:r>
              <a:rPr lang="nl-NL" sz="3200" dirty="0" smtClean="0"/>
              <a:t> </a:t>
            </a:r>
            <a:r>
              <a:rPr lang="nl-NL" sz="3200" dirty="0" err="1" smtClean="0"/>
              <a:t>Guarantees</a:t>
            </a:r>
            <a:r>
              <a:rPr lang="nl-NL" sz="3200" dirty="0" smtClean="0"/>
              <a:t> </a:t>
            </a:r>
            <a:r>
              <a:rPr lang="nl-NL" sz="3200" dirty="0" err="1" smtClean="0"/>
              <a:t>referred</a:t>
            </a:r>
            <a:r>
              <a:rPr lang="nl-NL" sz="3200" dirty="0" smtClean="0"/>
              <a:t> to the </a:t>
            </a:r>
            <a:r>
              <a:rPr lang="nl-NL" sz="3200" dirty="0" err="1" smtClean="0"/>
              <a:t>situations</a:t>
            </a:r>
            <a:r>
              <a:rPr lang="nl-NL" sz="3200" dirty="0" smtClean="0"/>
              <a:t> as </a:t>
            </a:r>
            <a:r>
              <a:rPr lang="nl-NL" sz="3200" dirty="0" err="1" smtClean="0"/>
              <a:t>listed</a:t>
            </a:r>
            <a:r>
              <a:rPr lang="nl-NL" sz="3200" dirty="0" smtClean="0"/>
              <a:t> </a:t>
            </a:r>
            <a:r>
              <a:rPr lang="nl-NL" sz="3200" dirty="0" err="1" smtClean="0"/>
              <a:t>under</a:t>
            </a:r>
            <a:r>
              <a:rPr lang="nl-NL" sz="3200" dirty="0" smtClean="0"/>
              <a:t> </a:t>
            </a:r>
            <a:r>
              <a:rPr lang="nl-NL" sz="3200" dirty="0" err="1" smtClean="0"/>
              <a:t>Par</a:t>
            </a:r>
            <a:r>
              <a:rPr lang="nl-NL" sz="3200" dirty="0" smtClean="0"/>
              <a:t> 2 and </a:t>
            </a:r>
            <a:r>
              <a:rPr lang="nl-NL" sz="3200" dirty="0" err="1" smtClean="0"/>
              <a:t>since</a:t>
            </a:r>
            <a:r>
              <a:rPr lang="nl-NL" sz="3200" dirty="0" smtClean="0"/>
              <a:t> ‘</a:t>
            </a:r>
            <a:r>
              <a:rPr lang="nl-NL" sz="3200" i="1" dirty="0" err="1" smtClean="0"/>
              <a:t>insolvency</a:t>
            </a:r>
            <a:r>
              <a:rPr lang="nl-NL" sz="3200" dirty="0" smtClean="0"/>
              <a:t>’ was </a:t>
            </a:r>
            <a:r>
              <a:rPr lang="nl-NL" sz="3200" dirty="0" err="1" smtClean="0"/>
              <a:t>not</a:t>
            </a:r>
            <a:r>
              <a:rPr lang="nl-NL" sz="3200" dirty="0" smtClean="0"/>
              <a:t> </a:t>
            </a:r>
            <a:r>
              <a:rPr lang="nl-NL" sz="3200" dirty="0" err="1" smtClean="0"/>
              <a:t>listed</a:t>
            </a:r>
            <a:r>
              <a:rPr lang="nl-NL" sz="3200" dirty="0" smtClean="0"/>
              <a:t>, Kookmin Bank </a:t>
            </a:r>
            <a:r>
              <a:rPr lang="nl-NL" sz="3200" dirty="0" err="1" smtClean="0"/>
              <a:t>refused</a:t>
            </a:r>
            <a:r>
              <a:rPr lang="nl-NL" sz="3200" dirty="0" smtClean="0"/>
              <a:t> </a:t>
            </a:r>
            <a:r>
              <a:rPr lang="nl-NL" sz="3200" dirty="0" err="1" smtClean="0"/>
              <a:t>repayment</a:t>
            </a:r>
            <a:r>
              <a:rPr lang="nl-NL" sz="3200" dirty="0" smtClean="0"/>
              <a:t> to the </a:t>
            </a:r>
            <a:r>
              <a:rPr lang="nl-NL" sz="3200" dirty="0" err="1" smtClean="0"/>
              <a:t>Buyer</a:t>
            </a:r>
            <a:r>
              <a:rPr lang="nl-NL" sz="3200" dirty="0" smtClean="0"/>
              <a:t>.</a:t>
            </a:r>
          </a:p>
          <a:p>
            <a:pPr algn="just">
              <a:buNone/>
            </a:pPr>
            <a:endParaRPr lang="nl-NL" sz="3200" dirty="0"/>
          </a:p>
          <a:p>
            <a:pPr algn="just">
              <a:buNone/>
            </a:pPr>
            <a:r>
              <a:rPr lang="nl-NL" sz="3200" dirty="0" smtClean="0"/>
              <a:t>	The </a:t>
            </a:r>
            <a:r>
              <a:rPr lang="nl-NL" sz="3200" dirty="0" err="1" smtClean="0"/>
              <a:t>lower</a:t>
            </a:r>
            <a:r>
              <a:rPr lang="nl-NL" sz="3200" dirty="0" smtClean="0"/>
              <a:t> Court </a:t>
            </a:r>
            <a:r>
              <a:rPr lang="nl-NL" sz="3200" dirty="0" err="1" smtClean="0"/>
              <a:t>agreed</a:t>
            </a:r>
            <a:r>
              <a:rPr lang="nl-NL" sz="3200" dirty="0" smtClean="0"/>
              <a:t> </a:t>
            </a:r>
            <a:r>
              <a:rPr lang="nl-NL" sz="3200" dirty="0" err="1" smtClean="0"/>
              <a:t>with</a:t>
            </a:r>
            <a:r>
              <a:rPr lang="nl-NL" sz="3200" dirty="0" smtClean="0"/>
              <a:t> </a:t>
            </a:r>
            <a:r>
              <a:rPr lang="nl-NL" sz="3200" dirty="0" err="1" smtClean="0"/>
              <a:t>this</a:t>
            </a:r>
            <a:r>
              <a:rPr lang="nl-NL" sz="3200" dirty="0" smtClean="0"/>
              <a:t> argument </a:t>
            </a:r>
            <a:r>
              <a:rPr lang="nl-NL" sz="3200" dirty="0" err="1" smtClean="0"/>
              <a:t>based</a:t>
            </a:r>
            <a:r>
              <a:rPr lang="nl-NL" sz="3200" dirty="0" smtClean="0"/>
              <a:t> </a:t>
            </a:r>
            <a:r>
              <a:rPr lang="nl-NL" sz="3200" dirty="0" err="1" smtClean="0"/>
              <a:t>upon</a:t>
            </a:r>
            <a:r>
              <a:rPr lang="nl-NL" sz="3200" dirty="0" smtClean="0"/>
              <a:t> a </a:t>
            </a:r>
            <a:r>
              <a:rPr lang="nl-NL" sz="3200" dirty="0" err="1" smtClean="0"/>
              <a:t>strict</a:t>
            </a:r>
            <a:r>
              <a:rPr lang="nl-NL" sz="3200" dirty="0" smtClean="0"/>
              <a:t> </a:t>
            </a:r>
            <a:r>
              <a:rPr lang="nl-NL" sz="3200" dirty="0" err="1" smtClean="0"/>
              <a:t>literal</a:t>
            </a:r>
            <a:r>
              <a:rPr lang="nl-NL" sz="3200" dirty="0" smtClean="0"/>
              <a:t> reading of </a:t>
            </a:r>
            <a:r>
              <a:rPr lang="nl-NL" sz="3200" dirty="0" err="1" smtClean="0"/>
              <a:t>this</a:t>
            </a:r>
            <a:r>
              <a:rPr lang="nl-NL" sz="3200" dirty="0" smtClean="0"/>
              <a:t> wording/listing.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43</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620688"/>
            <a:ext cx="7886700" cy="5556275"/>
          </a:xfrm>
        </p:spPr>
        <p:txBody>
          <a:bodyPr>
            <a:normAutofit/>
          </a:bodyPr>
          <a:lstStyle/>
          <a:p>
            <a:pPr algn="ctr">
              <a:buNone/>
            </a:pPr>
            <a:r>
              <a:rPr lang="nl-NL" dirty="0" smtClean="0"/>
              <a:t>	</a:t>
            </a:r>
          </a:p>
          <a:p>
            <a:pPr algn="ctr"/>
            <a:endParaRPr lang="nl-NL" dirty="0"/>
          </a:p>
          <a:p>
            <a:pPr algn="ctr">
              <a:buNone/>
            </a:pPr>
            <a:r>
              <a:rPr lang="nl-NL" sz="3600" dirty="0" smtClean="0"/>
              <a:t>	</a:t>
            </a:r>
            <a:r>
              <a:rPr lang="nl-NL" sz="3600" dirty="0" err="1" smtClean="0"/>
              <a:t>Can</a:t>
            </a:r>
            <a:r>
              <a:rPr lang="nl-NL" sz="3600" dirty="0" smtClean="0"/>
              <a:t> </a:t>
            </a:r>
            <a:r>
              <a:rPr lang="nl-NL" sz="3600" dirty="0" err="1" smtClean="0"/>
              <a:t>you</a:t>
            </a:r>
            <a:r>
              <a:rPr lang="nl-NL" sz="3600" dirty="0" smtClean="0"/>
              <a:t> </a:t>
            </a:r>
            <a:r>
              <a:rPr lang="nl-NL" sz="3600" dirty="0" err="1" smtClean="0"/>
              <a:t>imagine</a:t>
            </a:r>
            <a:r>
              <a:rPr lang="nl-NL" sz="3600" dirty="0" smtClean="0"/>
              <a:t>?</a:t>
            </a:r>
          </a:p>
          <a:p>
            <a:pPr algn="ctr">
              <a:buNone/>
            </a:pPr>
            <a:endParaRPr lang="nl-NL" sz="3600" dirty="0"/>
          </a:p>
          <a:p>
            <a:pPr algn="just">
              <a:buNone/>
            </a:pPr>
            <a:r>
              <a:rPr lang="nl-NL" sz="3600" dirty="0" smtClean="0"/>
              <a:t>	The </a:t>
            </a:r>
            <a:r>
              <a:rPr lang="nl-NL" sz="3600" dirty="0" err="1" smtClean="0"/>
              <a:t>one</a:t>
            </a:r>
            <a:r>
              <a:rPr lang="nl-NL" sz="3600" dirty="0" smtClean="0"/>
              <a:t> </a:t>
            </a:r>
            <a:r>
              <a:rPr lang="nl-NL" sz="3600" dirty="0" err="1" smtClean="0"/>
              <a:t>and</a:t>
            </a:r>
            <a:r>
              <a:rPr lang="nl-NL" sz="3600" dirty="0" smtClean="0"/>
              <a:t> </a:t>
            </a:r>
            <a:r>
              <a:rPr lang="nl-NL" sz="3600" dirty="0" err="1" smtClean="0"/>
              <a:t>only</a:t>
            </a:r>
            <a:r>
              <a:rPr lang="nl-NL" sz="3600" dirty="0" smtClean="0"/>
              <a:t> </a:t>
            </a:r>
            <a:r>
              <a:rPr lang="nl-NL" sz="3600" dirty="0" err="1" smtClean="0"/>
              <a:t>situation</a:t>
            </a:r>
            <a:r>
              <a:rPr lang="nl-NL" sz="3600" dirty="0" smtClean="0"/>
              <a:t> where </a:t>
            </a:r>
            <a:r>
              <a:rPr lang="nl-NL" sz="3600" dirty="0" err="1" smtClean="0"/>
              <a:t>you</a:t>
            </a:r>
            <a:r>
              <a:rPr lang="nl-NL" sz="3600" dirty="0" smtClean="0"/>
              <a:t> </a:t>
            </a:r>
            <a:r>
              <a:rPr lang="nl-NL" sz="3600" dirty="0" err="1" smtClean="0"/>
              <a:t>would</a:t>
            </a:r>
            <a:r>
              <a:rPr lang="nl-NL" sz="3600" dirty="0" smtClean="0"/>
              <a:t> want </a:t>
            </a:r>
            <a:r>
              <a:rPr lang="nl-NL" sz="3600" dirty="0" err="1" smtClean="0"/>
              <a:t>to</a:t>
            </a:r>
            <a:r>
              <a:rPr lang="nl-NL" sz="3600" dirty="0" smtClean="0"/>
              <a:t> </a:t>
            </a:r>
            <a:r>
              <a:rPr lang="nl-NL" sz="3600" dirty="0" err="1" smtClean="0"/>
              <a:t>be</a:t>
            </a:r>
            <a:r>
              <a:rPr lang="nl-NL" sz="3600" dirty="0" smtClean="0"/>
              <a:t> </a:t>
            </a:r>
            <a:r>
              <a:rPr lang="nl-NL" sz="3600" dirty="0" err="1" smtClean="0"/>
              <a:t>able</a:t>
            </a:r>
            <a:r>
              <a:rPr lang="nl-NL" sz="3600" dirty="0" smtClean="0"/>
              <a:t> </a:t>
            </a:r>
            <a:r>
              <a:rPr lang="nl-NL" sz="3600" dirty="0" err="1" smtClean="0"/>
              <a:t>to</a:t>
            </a:r>
            <a:r>
              <a:rPr lang="nl-NL" sz="3600" dirty="0" smtClean="0"/>
              <a:t> </a:t>
            </a:r>
            <a:r>
              <a:rPr lang="nl-NL" sz="3600" dirty="0" err="1" smtClean="0"/>
              <a:t>rely</a:t>
            </a:r>
            <a:r>
              <a:rPr lang="nl-NL" sz="3600" dirty="0" smtClean="0"/>
              <a:t> </a:t>
            </a:r>
            <a:r>
              <a:rPr lang="nl-NL" sz="3600" dirty="0" err="1" smtClean="0"/>
              <a:t>upon</a:t>
            </a:r>
            <a:r>
              <a:rPr lang="nl-NL" sz="3600" dirty="0" smtClean="0"/>
              <a:t> </a:t>
            </a:r>
            <a:r>
              <a:rPr lang="nl-NL" sz="3600" dirty="0" err="1" smtClean="0"/>
              <a:t>the</a:t>
            </a:r>
            <a:r>
              <a:rPr lang="nl-NL" sz="3600" dirty="0" smtClean="0"/>
              <a:t> </a:t>
            </a:r>
            <a:r>
              <a:rPr lang="nl-NL" sz="3600" dirty="0" err="1" smtClean="0"/>
              <a:t>refunds</a:t>
            </a:r>
            <a:r>
              <a:rPr lang="nl-NL" sz="3600" dirty="0" smtClean="0"/>
              <a:t>, </a:t>
            </a:r>
            <a:r>
              <a:rPr lang="nl-NL" sz="3600" dirty="0" err="1" smtClean="0"/>
              <a:t>insolvency</a:t>
            </a:r>
            <a:r>
              <a:rPr lang="nl-NL" sz="3600" dirty="0" smtClean="0"/>
              <a:t> of </a:t>
            </a:r>
            <a:r>
              <a:rPr lang="nl-NL" sz="3600" dirty="0" err="1" smtClean="0"/>
              <a:t>the</a:t>
            </a:r>
            <a:r>
              <a:rPr lang="nl-NL" sz="3600" dirty="0" smtClean="0"/>
              <a:t> </a:t>
            </a:r>
            <a:r>
              <a:rPr lang="nl-NL" sz="3600" dirty="0" err="1" smtClean="0"/>
              <a:t>other</a:t>
            </a:r>
            <a:r>
              <a:rPr lang="nl-NL" sz="3600" dirty="0" smtClean="0"/>
              <a:t> party, is </a:t>
            </a:r>
            <a:r>
              <a:rPr lang="nl-NL" sz="3600" dirty="0" err="1" smtClean="0"/>
              <a:t>being</a:t>
            </a:r>
            <a:r>
              <a:rPr lang="nl-NL" sz="3600" dirty="0" smtClean="0"/>
              <a:t> </a:t>
            </a:r>
            <a:r>
              <a:rPr lang="nl-NL" sz="3600" dirty="0" err="1" smtClean="0"/>
              <a:t>ruled</a:t>
            </a:r>
            <a:r>
              <a:rPr lang="nl-NL" sz="3600" dirty="0" smtClean="0"/>
              <a:t> out </a:t>
            </a:r>
            <a:r>
              <a:rPr lang="nl-NL" sz="3600" dirty="0" err="1" smtClean="0"/>
              <a:t>because</a:t>
            </a:r>
            <a:r>
              <a:rPr lang="nl-NL" sz="3600" dirty="0" smtClean="0"/>
              <a:t> of a </a:t>
            </a:r>
            <a:r>
              <a:rPr lang="nl-NL" sz="3600" dirty="0" err="1" smtClean="0"/>
              <a:t>strict</a:t>
            </a:r>
            <a:r>
              <a:rPr lang="nl-NL" sz="3600" dirty="0" smtClean="0"/>
              <a:t> </a:t>
            </a:r>
            <a:r>
              <a:rPr lang="nl-NL" sz="3600" dirty="0" err="1" smtClean="0"/>
              <a:t>literal</a:t>
            </a:r>
            <a:r>
              <a:rPr lang="nl-NL" sz="3600" dirty="0" smtClean="0"/>
              <a:t> </a:t>
            </a:r>
            <a:r>
              <a:rPr lang="nl-NL" sz="3600" dirty="0" smtClean="0"/>
              <a:t>reading of </a:t>
            </a:r>
            <a:r>
              <a:rPr lang="nl-NL" sz="3600" dirty="0" err="1" smtClean="0"/>
              <a:t>the</a:t>
            </a:r>
            <a:r>
              <a:rPr lang="nl-NL" sz="3600" dirty="0" smtClean="0"/>
              <a:t> </a:t>
            </a:r>
            <a:r>
              <a:rPr lang="nl-NL" sz="3600" dirty="0" err="1" smtClean="0"/>
              <a:t>guarantees</a:t>
            </a:r>
            <a:r>
              <a:rPr lang="nl-NL" sz="3600" dirty="0" smtClean="0"/>
              <a:t> </a:t>
            </a:r>
            <a:r>
              <a:rPr lang="nl-NL" sz="3600" dirty="0" err="1" smtClean="0"/>
              <a:t>wherein</a:t>
            </a:r>
            <a:r>
              <a:rPr lang="nl-NL" sz="3600" dirty="0" smtClean="0"/>
              <a:t> </a:t>
            </a:r>
            <a:r>
              <a:rPr lang="nl-NL" sz="3600" dirty="0" err="1" smtClean="0"/>
              <a:t>the</a:t>
            </a:r>
            <a:r>
              <a:rPr lang="nl-NL" sz="3600" dirty="0" smtClean="0"/>
              <a:t> word </a:t>
            </a:r>
            <a:r>
              <a:rPr lang="nl-NL" sz="3600" i="1" dirty="0" smtClean="0"/>
              <a:t>“</a:t>
            </a:r>
            <a:r>
              <a:rPr lang="nl-NL" sz="3600" i="1" dirty="0" err="1" smtClean="0"/>
              <a:t>insolvency</a:t>
            </a:r>
            <a:r>
              <a:rPr lang="nl-NL" sz="3600" i="1" dirty="0" smtClean="0"/>
              <a:t>” </a:t>
            </a:r>
            <a:r>
              <a:rPr lang="nl-NL" sz="3600" dirty="0" smtClean="0"/>
              <a:t>is missing.</a:t>
            </a:r>
            <a:endParaRPr lang="nl-NL" sz="3600" i="1"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44</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ctr">
              <a:buNone/>
            </a:pPr>
            <a:r>
              <a:rPr lang="nl-NL" dirty="0" smtClean="0"/>
              <a:t>	</a:t>
            </a:r>
          </a:p>
          <a:p>
            <a:pPr algn="ctr"/>
            <a:endParaRPr lang="nl-NL" dirty="0"/>
          </a:p>
          <a:p>
            <a:pPr algn="ctr">
              <a:buNone/>
            </a:pPr>
            <a:r>
              <a:rPr lang="nl-NL" sz="3600" dirty="0" smtClean="0"/>
              <a:t>	The </a:t>
            </a:r>
            <a:r>
              <a:rPr lang="nl-NL" sz="3600" dirty="0" err="1" smtClean="0"/>
              <a:t>Supreme</a:t>
            </a:r>
            <a:r>
              <a:rPr lang="nl-NL" sz="3600" dirty="0" smtClean="0"/>
              <a:t> </a:t>
            </a:r>
            <a:r>
              <a:rPr lang="nl-NL" sz="3600" dirty="0" err="1" smtClean="0"/>
              <a:t>Court</a:t>
            </a:r>
            <a:r>
              <a:rPr lang="nl-NL" sz="3600" dirty="0" smtClean="0"/>
              <a:t>, 2 November 2011</a:t>
            </a:r>
            <a:endParaRPr lang="nl-NL" sz="36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45</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143053920"/>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052736"/>
            <a:ext cx="8229600" cy="4525963"/>
          </a:xfrm>
        </p:spPr>
        <p:txBody>
          <a:bodyPr>
            <a:normAutofit/>
          </a:bodyPr>
          <a:lstStyle/>
          <a:p>
            <a:pPr algn="just">
              <a:buNone/>
            </a:pPr>
            <a:r>
              <a:rPr lang="nl-NL" dirty="0"/>
              <a:t>	</a:t>
            </a:r>
            <a:r>
              <a:rPr lang="nl-NL" sz="2800" dirty="0" smtClean="0"/>
              <a:t>“</a:t>
            </a:r>
            <a:r>
              <a:rPr lang="nl-NL" sz="2800" i="1" dirty="0" smtClean="0"/>
              <a:t>(…) the </a:t>
            </a:r>
            <a:r>
              <a:rPr lang="nl-NL" sz="2800" i="1" dirty="0" err="1" smtClean="0"/>
              <a:t>exercise</a:t>
            </a:r>
            <a:r>
              <a:rPr lang="nl-NL" sz="2800" i="1" dirty="0" smtClean="0"/>
              <a:t> of </a:t>
            </a:r>
            <a:r>
              <a:rPr lang="nl-NL" sz="2800" i="1" dirty="0" err="1" smtClean="0"/>
              <a:t>construction</a:t>
            </a:r>
            <a:r>
              <a:rPr lang="nl-NL" sz="2800" i="1" dirty="0" smtClean="0"/>
              <a:t> is </a:t>
            </a:r>
            <a:r>
              <a:rPr lang="nl-NL" sz="2800" i="1" dirty="0" err="1" smtClean="0"/>
              <a:t>essentially</a:t>
            </a:r>
            <a:r>
              <a:rPr lang="nl-NL" sz="2800" i="1" dirty="0" smtClean="0"/>
              <a:t> </a:t>
            </a:r>
            <a:r>
              <a:rPr lang="nl-NL" sz="2800" i="1" dirty="0" err="1" smtClean="0"/>
              <a:t>one</a:t>
            </a:r>
            <a:r>
              <a:rPr lang="nl-NL" sz="2800" i="1" dirty="0" smtClean="0"/>
              <a:t> </a:t>
            </a:r>
            <a:r>
              <a:rPr lang="nl-NL" sz="2800" i="1" dirty="0" err="1" smtClean="0"/>
              <a:t>unitary</a:t>
            </a:r>
            <a:r>
              <a:rPr lang="nl-NL" sz="2800" i="1" dirty="0" smtClean="0"/>
              <a:t> </a:t>
            </a:r>
            <a:r>
              <a:rPr lang="nl-NL" sz="2800" i="1" dirty="0" err="1" smtClean="0"/>
              <a:t>exercise</a:t>
            </a:r>
            <a:r>
              <a:rPr lang="nl-NL" sz="2800" i="1" dirty="0" smtClean="0"/>
              <a:t> in </a:t>
            </a:r>
            <a:r>
              <a:rPr lang="nl-NL" sz="2800" i="1" dirty="0" err="1" smtClean="0"/>
              <a:t>which</a:t>
            </a:r>
            <a:r>
              <a:rPr lang="nl-NL" sz="2800" i="1" dirty="0" smtClean="0"/>
              <a:t> the court </a:t>
            </a:r>
            <a:r>
              <a:rPr lang="nl-NL" sz="2800" i="1" u="sng" dirty="0" smtClean="0"/>
              <a:t>must </a:t>
            </a:r>
            <a:r>
              <a:rPr lang="nl-NL" sz="2800" i="1" u="sng" dirty="0" err="1" smtClean="0"/>
              <a:t>consider</a:t>
            </a:r>
            <a:r>
              <a:rPr lang="nl-NL" sz="2800" i="1" u="sng" dirty="0" smtClean="0"/>
              <a:t> the </a:t>
            </a:r>
            <a:r>
              <a:rPr lang="nl-NL" sz="2800" i="1" u="sng" dirty="0" err="1" smtClean="0"/>
              <a:t>language</a:t>
            </a:r>
            <a:r>
              <a:rPr lang="nl-NL" sz="2800" i="1" u="sng" dirty="0" smtClean="0"/>
              <a:t> </a:t>
            </a:r>
            <a:r>
              <a:rPr lang="nl-NL" sz="2800" i="1" u="sng" dirty="0" err="1" smtClean="0"/>
              <a:t>used</a:t>
            </a:r>
            <a:r>
              <a:rPr lang="nl-NL" sz="2800" i="1" u="sng" dirty="0" smtClean="0"/>
              <a:t> and </a:t>
            </a:r>
            <a:r>
              <a:rPr lang="nl-NL" sz="2800" i="1" u="sng" dirty="0" err="1" smtClean="0"/>
              <a:t>ascertain</a:t>
            </a:r>
            <a:r>
              <a:rPr lang="nl-NL" sz="2800" i="1" u="sng" dirty="0" smtClean="0"/>
              <a:t> </a:t>
            </a:r>
            <a:r>
              <a:rPr lang="nl-NL" sz="2800" i="1" dirty="0" err="1" smtClean="0"/>
              <a:t>what</a:t>
            </a:r>
            <a:r>
              <a:rPr lang="nl-NL" sz="2800" i="1" dirty="0" smtClean="0"/>
              <a:t> </a:t>
            </a:r>
            <a:r>
              <a:rPr lang="nl-NL" sz="2800" i="1" u="sng" dirty="0" smtClean="0"/>
              <a:t>a </a:t>
            </a:r>
            <a:r>
              <a:rPr lang="nl-NL" sz="2800" i="1" u="sng" dirty="0" err="1" smtClean="0"/>
              <a:t>reasonable</a:t>
            </a:r>
            <a:r>
              <a:rPr lang="nl-NL" sz="2800" i="1" u="sng" dirty="0" smtClean="0"/>
              <a:t> person</a:t>
            </a:r>
            <a:r>
              <a:rPr lang="nl-NL" sz="2800" i="1" dirty="0" smtClean="0"/>
              <a:t>, </a:t>
            </a:r>
            <a:r>
              <a:rPr lang="nl-NL" sz="2800" i="1" dirty="0" err="1" smtClean="0"/>
              <a:t>that</a:t>
            </a:r>
            <a:r>
              <a:rPr lang="nl-NL" sz="2800" i="1" dirty="0" smtClean="0"/>
              <a:t> is a person </a:t>
            </a:r>
            <a:r>
              <a:rPr lang="nl-NL" sz="2800" i="1" dirty="0" err="1" smtClean="0"/>
              <a:t>who</a:t>
            </a:r>
            <a:r>
              <a:rPr lang="nl-NL" sz="2800" i="1" dirty="0" smtClean="0"/>
              <a:t> has </a:t>
            </a:r>
            <a:r>
              <a:rPr lang="nl-NL" sz="2800" i="1" u="sng" dirty="0" smtClean="0"/>
              <a:t>all the background </a:t>
            </a:r>
            <a:r>
              <a:rPr lang="nl-NL" sz="2800" i="1" u="sng" dirty="0" err="1" smtClean="0"/>
              <a:t>knowledge</a:t>
            </a:r>
            <a:r>
              <a:rPr lang="nl-NL" sz="2800" i="1" u="sng" dirty="0" smtClean="0"/>
              <a:t> </a:t>
            </a:r>
            <a:r>
              <a:rPr lang="nl-NL" sz="2800" i="1" u="sng" dirty="0" err="1" smtClean="0"/>
              <a:t>which</a:t>
            </a:r>
            <a:r>
              <a:rPr lang="nl-NL" sz="2800" i="1" u="sng" dirty="0" smtClean="0"/>
              <a:t> </a:t>
            </a:r>
            <a:r>
              <a:rPr lang="nl-NL" sz="2800" i="1" u="sng" dirty="0" err="1" smtClean="0"/>
              <a:t>would</a:t>
            </a:r>
            <a:r>
              <a:rPr lang="nl-NL" sz="2800" i="1" u="sng" dirty="0" smtClean="0"/>
              <a:t> </a:t>
            </a:r>
            <a:r>
              <a:rPr lang="nl-NL" sz="2800" i="1" u="sng" dirty="0" err="1" smtClean="0"/>
              <a:t>reasonably</a:t>
            </a:r>
            <a:r>
              <a:rPr lang="nl-NL" sz="2800" i="1" u="sng" dirty="0" smtClean="0"/>
              <a:t> have been </a:t>
            </a:r>
            <a:r>
              <a:rPr lang="nl-NL" sz="2800" i="1" u="sng" dirty="0" err="1" smtClean="0"/>
              <a:t>available</a:t>
            </a:r>
            <a:r>
              <a:rPr lang="nl-NL" sz="2800" i="1" u="sng" dirty="0" smtClean="0"/>
              <a:t> to the </a:t>
            </a:r>
            <a:r>
              <a:rPr lang="nl-NL" sz="2800" i="1" u="sng" dirty="0" err="1" smtClean="0"/>
              <a:t>parties</a:t>
            </a:r>
            <a:r>
              <a:rPr lang="nl-NL" sz="2800" i="1" u="sng" dirty="0" smtClean="0"/>
              <a:t> in the </a:t>
            </a:r>
            <a:r>
              <a:rPr lang="nl-NL" sz="2800" i="1" u="sng" dirty="0" err="1" smtClean="0"/>
              <a:t>situation</a:t>
            </a:r>
            <a:r>
              <a:rPr lang="nl-NL" sz="2800" i="1" u="sng" dirty="0" smtClean="0"/>
              <a:t> in </a:t>
            </a:r>
            <a:r>
              <a:rPr lang="nl-NL" sz="2800" i="1" u="sng" dirty="0" err="1" smtClean="0"/>
              <a:t>which</a:t>
            </a:r>
            <a:r>
              <a:rPr lang="nl-NL" sz="2800" i="1" u="sng" dirty="0" smtClean="0"/>
              <a:t> </a:t>
            </a:r>
            <a:r>
              <a:rPr lang="nl-NL" sz="2800" i="1" u="sng" dirty="0" err="1" smtClean="0"/>
              <a:t>they</a:t>
            </a:r>
            <a:r>
              <a:rPr lang="nl-NL" sz="2800" i="1" u="sng" dirty="0" smtClean="0"/>
              <a:t> </a:t>
            </a:r>
            <a:r>
              <a:rPr lang="nl-NL" sz="2800" i="1" u="sng" dirty="0" err="1" smtClean="0"/>
              <a:t>were</a:t>
            </a:r>
            <a:r>
              <a:rPr lang="nl-NL" sz="2800" i="1" u="sng" dirty="0" smtClean="0"/>
              <a:t> at the time of the contract</a:t>
            </a:r>
            <a:r>
              <a:rPr lang="nl-NL" sz="2800" i="1" dirty="0" smtClean="0"/>
              <a:t>, </a:t>
            </a:r>
            <a:r>
              <a:rPr lang="nl-NL" sz="2800" i="1" dirty="0" err="1" smtClean="0"/>
              <a:t>would</a:t>
            </a:r>
            <a:r>
              <a:rPr lang="nl-NL" sz="2800" i="1" dirty="0" smtClean="0"/>
              <a:t> have </a:t>
            </a:r>
            <a:r>
              <a:rPr lang="nl-NL" sz="2800" i="1" dirty="0" err="1" smtClean="0"/>
              <a:t>understood</a:t>
            </a:r>
            <a:r>
              <a:rPr lang="nl-NL" sz="2800" i="1" dirty="0" smtClean="0"/>
              <a:t> the </a:t>
            </a:r>
            <a:r>
              <a:rPr lang="nl-NL" sz="2800" i="1" dirty="0" err="1" smtClean="0"/>
              <a:t>parties</a:t>
            </a:r>
            <a:r>
              <a:rPr lang="nl-NL" sz="2800" i="1" dirty="0" smtClean="0"/>
              <a:t> to have </a:t>
            </a:r>
            <a:r>
              <a:rPr lang="nl-NL" sz="2800" i="1" dirty="0" err="1" smtClean="0"/>
              <a:t>meant</a:t>
            </a:r>
            <a:r>
              <a:rPr lang="nl-NL" sz="2800" i="1" dirty="0" smtClean="0"/>
              <a:t>. (…) </a:t>
            </a:r>
            <a:r>
              <a:rPr lang="nl-NL" sz="2800" i="1" dirty="0" err="1" smtClean="0"/>
              <a:t>If</a:t>
            </a:r>
            <a:r>
              <a:rPr lang="nl-NL" sz="2800" i="1" dirty="0" smtClean="0"/>
              <a:t> </a:t>
            </a:r>
            <a:r>
              <a:rPr lang="nl-NL" sz="2800" i="1" dirty="0" err="1" smtClean="0"/>
              <a:t>there</a:t>
            </a:r>
            <a:r>
              <a:rPr lang="nl-NL" sz="2800" i="1" dirty="0" smtClean="0"/>
              <a:t> are </a:t>
            </a:r>
            <a:r>
              <a:rPr lang="nl-NL" sz="2800" i="1" u="sng" dirty="0" err="1" smtClean="0"/>
              <a:t>two</a:t>
            </a:r>
            <a:r>
              <a:rPr lang="nl-NL" sz="2800" i="1" u="sng" dirty="0" smtClean="0"/>
              <a:t> </a:t>
            </a:r>
            <a:r>
              <a:rPr lang="nl-NL" sz="2800" i="1" u="sng" dirty="0" err="1" smtClean="0"/>
              <a:t>possible</a:t>
            </a:r>
            <a:r>
              <a:rPr lang="nl-NL" sz="2800" i="1" u="sng" dirty="0" smtClean="0"/>
              <a:t> </a:t>
            </a:r>
            <a:r>
              <a:rPr lang="nl-NL" sz="2800" i="1" u="sng" dirty="0" err="1" smtClean="0"/>
              <a:t>constructions</a:t>
            </a:r>
            <a:r>
              <a:rPr lang="nl-NL" sz="2800" i="1" dirty="0" smtClean="0"/>
              <a:t>, the court is </a:t>
            </a:r>
            <a:r>
              <a:rPr lang="nl-NL" sz="2800" i="1" dirty="0" err="1" smtClean="0"/>
              <a:t>entitled</a:t>
            </a:r>
            <a:r>
              <a:rPr lang="nl-NL" sz="2800" i="1" dirty="0" smtClean="0"/>
              <a:t> to </a:t>
            </a:r>
            <a:r>
              <a:rPr lang="nl-NL" sz="2800" i="1" dirty="0" err="1" smtClean="0"/>
              <a:t>prefer</a:t>
            </a:r>
            <a:r>
              <a:rPr lang="nl-NL" sz="2800" i="1" dirty="0" smtClean="0"/>
              <a:t> the </a:t>
            </a:r>
            <a:r>
              <a:rPr lang="nl-NL" sz="2800" i="1" dirty="0" err="1" smtClean="0"/>
              <a:t>construction</a:t>
            </a:r>
            <a:r>
              <a:rPr lang="nl-NL" sz="2800" i="1" dirty="0" smtClean="0"/>
              <a:t> </a:t>
            </a:r>
            <a:r>
              <a:rPr lang="nl-NL" sz="2800" i="1" u="sng" dirty="0" err="1" smtClean="0"/>
              <a:t>which</a:t>
            </a:r>
            <a:r>
              <a:rPr lang="nl-NL" sz="2800" i="1" u="sng" dirty="0" smtClean="0"/>
              <a:t> is consistent </a:t>
            </a:r>
            <a:r>
              <a:rPr lang="nl-NL" sz="2800" i="1" u="sng" dirty="0" err="1" smtClean="0"/>
              <a:t>with</a:t>
            </a:r>
            <a:r>
              <a:rPr lang="nl-NL" sz="2800" i="1" u="sng" dirty="0" smtClean="0"/>
              <a:t> business common sense</a:t>
            </a:r>
            <a:r>
              <a:rPr lang="nl-NL" sz="2800" i="1" dirty="0" smtClean="0"/>
              <a:t> and to </a:t>
            </a:r>
            <a:r>
              <a:rPr lang="nl-NL" sz="2800" i="1" dirty="0" err="1" smtClean="0"/>
              <a:t>reject</a:t>
            </a:r>
            <a:r>
              <a:rPr lang="nl-NL" sz="2800" i="1" dirty="0" smtClean="0"/>
              <a:t> the </a:t>
            </a:r>
            <a:r>
              <a:rPr lang="nl-NL" sz="2800" i="1" dirty="0" err="1" smtClean="0"/>
              <a:t>other</a:t>
            </a:r>
            <a:r>
              <a:rPr lang="nl-NL" sz="2800" i="1" dirty="0" smtClean="0"/>
              <a:t>.</a:t>
            </a:r>
            <a:r>
              <a:rPr lang="nl-NL" sz="2800" dirty="0" smtClean="0"/>
              <a:t>” </a:t>
            </a:r>
            <a:endParaRPr lang="nl-NL" sz="28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46</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851920" y="6309320"/>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124744"/>
            <a:ext cx="8229600" cy="4525963"/>
          </a:xfrm>
        </p:spPr>
        <p:txBody>
          <a:bodyPr/>
          <a:lstStyle/>
          <a:p>
            <a:pPr algn="ctr">
              <a:buNone/>
            </a:pPr>
            <a:r>
              <a:rPr lang="nl-NL" dirty="0" smtClean="0"/>
              <a:t>	</a:t>
            </a:r>
          </a:p>
          <a:p>
            <a:pPr algn="ctr">
              <a:buNone/>
            </a:pPr>
            <a:endParaRPr lang="nl-NL" sz="3200" dirty="0"/>
          </a:p>
          <a:p>
            <a:pPr algn="ctr">
              <a:buNone/>
            </a:pPr>
            <a:r>
              <a:rPr lang="nl-NL" sz="3200" dirty="0" smtClean="0"/>
              <a:t>A close call </a:t>
            </a:r>
            <a:r>
              <a:rPr lang="nl-NL" sz="3200" dirty="0" err="1" smtClean="0"/>
              <a:t>for</a:t>
            </a:r>
            <a:r>
              <a:rPr lang="nl-NL" sz="3200" dirty="0" smtClean="0"/>
              <a:t> </a:t>
            </a:r>
            <a:r>
              <a:rPr lang="nl-NL" sz="3200" dirty="0" err="1" smtClean="0"/>
              <a:t>Rainy</a:t>
            </a:r>
            <a:r>
              <a:rPr lang="nl-NL" sz="3200" dirty="0" smtClean="0"/>
              <a:t> </a:t>
            </a:r>
            <a:r>
              <a:rPr lang="nl-NL" sz="3200" dirty="0" err="1" smtClean="0"/>
              <a:t>Sky</a:t>
            </a:r>
            <a:r>
              <a:rPr lang="nl-NL" sz="3200" dirty="0" smtClean="0"/>
              <a:t> as </a:t>
            </a:r>
            <a:r>
              <a:rPr lang="nl-NL" sz="3200" dirty="0" err="1" smtClean="0"/>
              <a:t>the</a:t>
            </a:r>
            <a:r>
              <a:rPr lang="nl-NL" sz="3200" dirty="0" smtClean="0"/>
              <a:t> </a:t>
            </a:r>
            <a:r>
              <a:rPr lang="nl-NL" sz="3200" dirty="0" err="1" smtClean="0"/>
              <a:t>Buyer</a:t>
            </a:r>
            <a:r>
              <a:rPr lang="nl-NL" sz="3200" dirty="0" smtClean="0"/>
              <a:t> </a:t>
            </a:r>
            <a:r>
              <a:rPr lang="nl-NL" sz="3200" dirty="0" err="1" smtClean="0"/>
              <a:t>and</a:t>
            </a:r>
            <a:r>
              <a:rPr lang="nl-NL" sz="3200" dirty="0" smtClean="0"/>
              <a:t> </a:t>
            </a:r>
            <a:r>
              <a:rPr lang="nl-NL" sz="3200" dirty="0" err="1" smtClean="0"/>
              <a:t>the</a:t>
            </a:r>
            <a:r>
              <a:rPr lang="nl-NL" sz="3200" dirty="0" smtClean="0"/>
              <a:t> </a:t>
            </a:r>
            <a:r>
              <a:rPr lang="nl-NL" sz="3200" dirty="0" err="1" smtClean="0"/>
              <a:t>beneficiary</a:t>
            </a:r>
            <a:r>
              <a:rPr lang="nl-NL" sz="3200" dirty="0" smtClean="0"/>
              <a:t> </a:t>
            </a:r>
            <a:r>
              <a:rPr lang="nl-NL" sz="3200" dirty="0" err="1" smtClean="0"/>
              <a:t>under</a:t>
            </a:r>
            <a:r>
              <a:rPr lang="nl-NL" sz="3200" dirty="0" smtClean="0"/>
              <a:t> </a:t>
            </a:r>
            <a:r>
              <a:rPr lang="nl-NL" sz="3200" dirty="0" err="1" smtClean="0"/>
              <a:t>the</a:t>
            </a:r>
            <a:r>
              <a:rPr lang="nl-NL" sz="3200" dirty="0" smtClean="0"/>
              <a:t> </a:t>
            </a:r>
            <a:r>
              <a:rPr lang="nl-NL" sz="3200" dirty="0" err="1" smtClean="0"/>
              <a:t>Refund</a:t>
            </a:r>
            <a:r>
              <a:rPr lang="nl-NL" sz="3200" dirty="0" smtClean="0"/>
              <a:t> </a:t>
            </a:r>
            <a:r>
              <a:rPr lang="nl-NL" sz="3200" dirty="0" err="1" smtClean="0"/>
              <a:t>Guarantees</a:t>
            </a:r>
            <a:r>
              <a:rPr lang="nl-NL" sz="3200" dirty="0" smtClean="0"/>
              <a:t> </a:t>
            </a:r>
          </a:p>
          <a:p>
            <a:pPr algn="ctr">
              <a:buNone/>
            </a:pPr>
            <a:endParaRPr lang="nl-NL" sz="3200" dirty="0"/>
          </a:p>
          <a:p>
            <a:pPr algn="ctr">
              <a:buNone/>
            </a:pPr>
            <a:r>
              <a:rPr lang="nl-NL" sz="3200" dirty="0" smtClean="0"/>
              <a:t>	</a:t>
            </a:r>
            <a:r>
              <a:rPr lang="nl-NL" sz="3200" dirty="0" err="1" smtClean="0"/>
              <a:t>However</a:t>
            </a:r>
            <a:r>
              <a:rPr lang="nl-NL" sz="3200" dirty="0" smtClean="0"/>
              <a:t>, </a:t>
            </a:r>
            <a:r>
              <a:rPr lang="nl-NL" sz="3200" dirty="0" err="1" smtClean="0"/>
              <a:t>for</a:t>
            </a:r>
            <a:r>
              <a:rPr lang="nl-NL" sz="3200" dirty="0" smtClean="0"/>
              <a:t> </a:t>
            </a:r>
            <a:r>
              <a:rPr lang="nl-NL" sz="3200" dirty="0" err="1" smtClean="0"/>
              <a:t>the</a:t>
            </a:r>
            <a:r>
              <a:rPr lang="nl-NL" sz="3200" dirty="0" smtClean="0"/>
              <a:t> (</a:t>
            </a:r>
            <a:r>
              <a:rPr lang="nl-NL" sz="3200" dirty="0" err="1" smtClean="0"/>
              <a:t>continental</a:t>
            </a:r>
            <a:r>
              <a:rPr lang="nl-NL" sz="3200" dirty="0" smtClean="0"/>
              <a:t>) </a:t>
            </a:r>
            <a:r>
              <a:rPr lang="nl-NL" sz="3200" dirty="0" err="1" smtClean="0"/>
              <a:t>Civil</a:t>
            </a:r>
            <a:r>
              <a:rPr lang="nl-NL" sz="3200" dirty="0" smtClean="0"/>
              <a:t> </a:t>
            </a:r>
            <a:r>
              <a:rPr lang="nl-NL" sz="3200" dirty="0" err="1" smtClean="0"/>
              <a:t>Law</a:t>
            </a:r>
            <a:r>
              <a:rPr lang="nl-NL" sz="3200" dirty="0" smtClean="0"/>
              <a:t> </a:t>
            </a:r>
            <a:r>
              <a:rPr lang="nl-NL" sz="3200" dirty="0" err="1" smtClean="0"/>
              <a:t>lawyer</a:t>
            </a:r>
            <a:r>
              <a:rPr lang="nl-NL" sz="3200" dirty="0" smtClean="0"/>
              <a:t> </a:t>
            </a:r>
            <a:r>
              <a:rPr lang="nl-NL" sz="3200" dirty="0" err="1" smtClean="0"/>
              <a:t>such</a:t>
            </a:r>
            <a:r>
              <a:rPr lang="nl-NL" sz="3200" dirty="0" smtClean="0"/>
              <a:t> </a:t>
            </a:r>
            <a:r>
              <a:rPr lang="nl-NL" sz="3200" dirty="0" err="1" smtClean="0"/>
              <a:t>interpretation</a:t>
            </a:r>
            <a:r>
              <a:rPr lang="nl-NL" sz="3200" dirty="0" smtClean="0"/>
              <a:t> of contracts in </a:t>
            </a:r>
            <a:r>
              <a:rPr lang="nl-NL" sz="3200" dirty="0" err="1" smtClean="0"/>
              <a:t>accordance</a:t>
            </a:r>
            <a:r>
              <a:rPr lang="nl-NL" sz="3200" dirty="0" smtClean="0"/>
              <a:t> </a:t>
            </a:r>
            <a:r>
              <a:rPr lang="nl-NL" sz="3200" dirty="0" err="1" smtClean="0"/>
              <a:t>with</a:t>
            </a:r>
            <a:r>
              <a:rPr lang="nl-NL" sz="3200" dirty="0" smtClean="0"/>
              <a:t> Common </a:t>
            </a:r>
            <a:r>
              <a:rPr lang="nl-NL" sz="3200" dirty="0" err="1" smtClean="0"/>
              <a:t>Law</a:t>
            </a:r>
            <a:r>
              <a:rPr lang="nl-NL" sz="3200" dirty="0" smtClean="0"/>
              <a:t> means:</a:t>
            </a:r>
          </a:p>
          <a:p>
            <a:pPr>
              <a:buNone/>
            </a:pPr>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47</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139952"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908720"/>
            <a:ext cx="8784976" cy="5112568"/>
          </a:xfrm>
        </p:spPr>
        <p:txBody>
          <a:bodyPr>
            <a:noAutofit/>
          </a:bodyPr>
          <a:lstStyle/>
          <a:p>
            <a:pPr marL="742950" indent="-742950">
              <a:buFont typeface="+mj-lt"/>
              <a:buAutoNum type="arabicPeriod"/>
            </a:pPr>
            <a:r>
              <a:rPr lang="nl-NL" sz="4000" dirty="0" smtClean="0"/>
              <a:t>A </a:t>
            </a:r>
            <a:r>
              <a:rPr lang="nl-NL" sz="4000" dirty="0" err="1" smtClean="0"/>
              <a:t>strict</a:t>
            </a:r>
            <a:r>
              <a:rPr lang="nl-NL" sz="4000" dirty="0" smtClean="0"/>
              <a:t> </a:t>
            </a:r>
            <a:r>
              <a:rPr lang="nl-NL" sz="4000" dirty="0" err="1" smtClean="0"/>
              <a:t>objective</a:t>
            </a:r>
            <a:r>
              <a:rPr lang="nl-NL" sz="4000" dirty="0" smtClean="0"/>
              <a:t> approach.</a:t>
            </a:r>
          </a:p>
          <a:p>
            <a:pPr marL="0" indent="0">
              <a:buNone/>
            </a:pPr>
            <a:r>
              <a:rPr lang="nl-NL" sz="4000" dirty="0"/>
              <a:t>	</a:t>
            </a:r>
            <a:r>
              <a:rPr lang="nl-NL" sz="4000" dirty="0" smtClean="0"/>
              <a:t>‘</a:t>
            </a:r>
            <a:r>
              <a:rPr lang="nl-NL" sz="4000" i="1" dirty="0" err="1" smtClean="0"/>
              <a:t>our</a:t>
            </a:r>
            <a:r>
              <a:rPr lang="nl-NL" sz="4000" i="1" dirty="0" smtClean="0"/>
              <a:t> </a:t>
            </a:r>
            <a:r>
              <a:rPr lang="nl-NL" sz="4000" i="1" dirty="0" err="1" smtClean="0"/>
              <a:t>reasonable</a:t>
            </a:r>
            <a:r>
              <a:rPr lang="nl-NL" sz="4000" i="1" dirty="0" smtClean="0"/>
              <a:t> man</a:t>
            </a:r>
            <a:r>
              <a:rPr lang="nl-NL" sz="4000" dirty="0" smtClean="0"/>
              <a:t>’</a:t>
            </a:r>
          </a:p>
          <a:p>
            <a:pPr marL="742950" indent="-742950">
              <a:buFont typeface="+mj-lt"/>
              <a:buAutoNum type="arabicPeriod"/>
            </a:pPr>
            <a:endParaRPr lang="nl-NL" sz="4000" dirty="0" smtClean="0"/>
          </a:p>
          <a:p>
            <a:pPr marL="742950" indent="-742950">
              <a:buFont typeface="+mj-lt"/>
              <a:buAutoNum type="arabicPeriod"/>
            </a:pPr>
            <a:r>
              <a:rPr lang="nl-NL" sz="4000" dirty="0" err="1" smtClean="0"/>
              <a:t>All</a:t>
            </a:r>
            <a:r>
              <a:rPr lang="nl-NL" sz="4000" dirty="0" smtClean="0"/>
              <a:t> </a:t>
            </a:r>
            <a:r>
              <a:rPr lang="nl-NL" sz="4000" dirty="0" err="1" smtClean="0"/>
              <a:t>evidence</a:t>
            </a:r>
            <a:r>
              <a:rPr lang="nl-NL" sz="4000" dirty="0" smtClean="0"/>
              <a:t> of pre-</a:t>
            </a:r>
            <a:r>
              <a:rPr lang="nl-NL" sz="4000" dirty="0" err="1" smtClean="0"/>
              <a:t>contractual</a:t>
            </a:r>
            <a:r>
              <a:rPr lang="nl-NL" sz="4000" dirty="0" smtClean="0"/>
              <a:t> </a:t>
            </a:r>
            <a:r>
              <a:rPr lang="nl-NL" sz="4000" dirty="0" err="1" smtClean="0"/>
              <a:t>negotiations</a:t>
            </a:r>
            <a:r>
              <a:rPr lang="nl-NL" sz="4000" dirty="0"/>
              <a:t> </a:t>
            </a:r>
            <a:r>
              <a:rPr lang="nl-NL" sz="4000" dirty="0" smtClean="0"/>
              <a:t>is</a:t>
            </a:r>
            <a:r>
              <a:rPr lang="nl-NL" sz="4000" dirty="0"/>
              <a:t> </a:t>
            </a:r>
            <a:r>
              <a:rPr lang="nl-NL" sz="4000" dirty="0" err="1" smtClean="0"/>
              <a:t>excluded</a:t>
            </a:r>
            <a:r>
              <a:rPr lang="nl-NL" sz="4000" dirty="0" smtClean="0"/>
              <a:t>.</a:t>
            </a:r>
          </a:p>
          <a:p>
            <a:pPr marL="742950" indent="-742950">
              <a:buFont typeface="+mj-lt"/>
              <a:buAutoNum type="arabicPeriod"/>
            </a:pPr>
            <a:endParaRPr lang="nl-NL" sz="4000" dirty="0" smtClean="0"/>
          </a:p>
          <a:p>
            <a:pPr marL="742950" indent="-742950">
              <a:buFont typeface="+mj-lt"/>
              <a:buAutoNum type="arabicPeriod"/>
            </a:pPr>
            <a:r>
              <a:rPr lang="nl-NL" sz="4000" dirty="0" smtClean="0"/>
              <a:t>The </a:t>
            </a:r>
            <a:r>
              <a:rPr lang="nl-NL" sz="4000" dirty="0" err="1" smtClean="0"/>
              <a:t>parties</a:t>
            </a:r>
            <a:r>
              <a:rPr lang="nl-NL" sz="4000" dirty="0" smtClean="0"/>
              <a:t>’ </a:t>
            </a:r>
            <a:r>
              <a:rPr lang="nl-NL" sz="4000" dirty="0" err="1" smtClean="0"/>
              <a:t>subjective</a:t>
            </a:r>
            <a:r>
              <a:rPr lang="nl-NL" sz="4000" dirty="0" smtClean="0"/>
              <a:t> </a:t>
            </a:r>
            <a:r>
              <a:rPr lang="nl-NL" sz="4000" dirty="0" err="1" smtClean="0"/>
              <a:t>intentions</a:t>
            </a:r>
            <a:r>
              <a:rPr lang="nl-NL" sz="4000" dirty="0" smtClean="0"/>
              <a:t> are irrelevant.</a:t>
            </a:r>
          </a:p>
          <a:p>
            <a:pPr marL="742950" indent="-742950">
              <a:buFont typeface="+mj-lt"/>
              <a:buAutoNum type="arabicPeriod"/>
            </a:pPr>
            <a:endParaRPr lang="nl-NL" sz="3200" dirty="0" smtClean="0"/>
          </a:p>
          <a:p>
            <a:pPr marL="0" indent="0">
              <a:buNone/>
            </a:pPr>
            <a:endParaRPr lang="nl-NL" sz="3200" dirty="0" smtClean="0"/>
          </a:p>
          <a:p>
            <a:pPr>
              <a:buNone/>
            </a:pPr>
            <a:r>
              <a:rPr lang="nl-NL" sz="3200" dirty="0" smtClean="0"/>
              <a:t>	</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48</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23928"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404664"/>
            <a:ext cx="8424936" cy="5616624"/>
          </a:xfrm>
        </p:spPr>
        <p:txBody>
          <a:bodyPr>
            <a:normAutofit fontScale="70000" lnSpcReduction="20000"/>
          </a:bodyPr>
          <a:lstStyle/>
          <a:p>
            <a:pPr>
              <a:buNone/>
            </a:pPr>
            <a:r>
              <a:rPr lang="nl-NL" dirty="0" smtClean="0"/>
              <a:t> </a:t>
            </a:r>
            <a:endParaRPr lang="nl-NL" sz="4400" dirty="0"/>
          </a:p>
          <a:p>
            <a:pPr>
              <a:buNone/>
            </a:pPr>
            <a:r>
              <a:rPr lang="nl-NL" sz="4400" dirty="0" smtClean="0"/>
              <a:t>4. 	The </a:t>
            </a:r>
            <a:r>
              <a:rPr lang="nl-NL" sz="4400" dirty="0" err="1" smtClean="0"/>
              <a:t>mere</a:t>
            </a:r>
            <a:r>
              <a:rPr lang="nl-NL" sz="4400" dirty="0" smtClean="0"/>
              <a:t> </a:t>
            </a:r>
            <a:r>
              <a:rPr lang="nl-NL" sz="4400" dirty="0" err="1" smtClean="0"/>
              <a:t>fact</a:t>
            </a:r>
            <a:r>
              <a:rPr lang="nl-NL" sz="4400" dirty="0" smtClean="0"/>
              <a:t> </a:t>
            </a:r>
            <a:r>
              <a:rPr lang="nl-NL" sz="4400" dirty="0" err="1" smtClean="0"/>
              <a:t>that</a:t>
            </a:r>
            <a:r>
              <a:rPr lang="nl-NL" sz="4400" dirty="0" smtClean="0"/>
              <a:t> a term in a contract </a:t>
            </a:r>
            <a:r>
              <a:rPr lang="nl-NL" sz="4400" dirty="0" err="1" smtClean="0"/>
              <a:t>appears</a:t>
            </a:r>
            <a:r>
              <a:rPr lang="nl-NL" sz="4400" dirty="0" smtClean="0"/>
              <a:t> 	</a:t>
            </a:r>
            <a:r>
              <a:rPr lang="nl-NL" sz="4400" dirty="0" err="1" smtClean="0"/>
              <a:t>to</a:t>
            </a:r>
            <a:r>
              <a:rPr lang="nl-NL" sz="4400" dirty="0" smtClean="0"/>
              <a:t> </a:t>
            </a:r>
            <a:r>
              <a:rPr lang="nl-NL" sz="4400" dirty="0" err="1" smtClean="0"/>
              <a:t>be</a:t>
            </a:r>
            <a:r>
              <a:rPr lang="nl-NL" sz="4400" dirty="0" smtClean="0"/>
              <a:t> </a:t>
            </a:r>
            <a:r>
              <a:rPr lang="nl-NL" sz="4400" dirty="0" err="1" smtClean="0"/>
              <a:t>particularly</a:t>
            </a:r>
            <a:r>
              <a:rPr lang="nl-NL" sz="4400" dirty="0" smtClean="0"/>
              <a:t> </a:t>
            </a:r>
            <a:r>
              <a:rPr lang="nl-NL" sz="4400" dirty="0" err="1" smtClean="0"/>
              <a:t>unfavourable</a:t>
            </a:r>
            <a:r>
              <a:rPr lang="nl-NL" sz="4400" dirty="0" smtClean="0"/>
              <a:t> to </a:t>
            </a:r>
            <a:r>
              <a:rPr lang="nl-NL" sz="4400" dirty="0" err="1" smtClean="0"/>
              <a:t>one</a:t>
            </a:r>
            <a:r>
              <a:rPr lang="nl-NL" sz="4400" dirty="0" smtClean="0"/>
              <a:t> party or 	</a:t>
            </a:r>
            <a:r>
              <a:rPr lang="nl-NL" sz="4400" dirty="0" err="1" smtClean="0"/>
              <a:t>the</a:t>
            </a:r>
            <a:r>
              <a:rPr lang="nl-NL" sz="4400" dirty="0" smtClean="0"/>
              <a:t> </a:t>
            </a:r>
            <a:r>
              <a:rPr lang="nl-NL" sz="4400" dirty="0" err="1" smtClean="0"/>
              <a:t>other</a:t>
            </a:r>
            <a:r>
              <a:rPr lang="nl-NL" sz="4400" dirty="0" smtClean="0"/>
              <a:t> is irrelevant.  </a:t>
            </a:r>
          </a:p>
          <a:p>
            <a:pPr>
              <a:buNone/>
            </a:pPr>
            <a:endParaRPr lang="nl-NL" sz="4400" dirty="0" smtClean="0"/>
          </a:p>
          <a:p>
            <a:pPr>
              <a:buNone/>
            </a:pPr>
            <a:r>
              <a:rPr lang="nl-NL" sz="4400" dirty="0" smtClean="0"/>
              <a:t>		</a:t>
            </a:r>
            <a:r>
              <a:rPr lang="nl-NL" sz="4400" dirty="0" err="1" smtClean="0"/>
              <a:t>Regarding</a:t>
            </a:r>
            <a:r>
              <a:rPr lang="nl-NL" sz="4400" dirty="0" smtClean="0"/>
              <a:t> </a:t>
            </a:r>
            <a:r>
              <a:rPr lang="nl-NL" sz="4400" dirty="0" err="1" smtClean="0"/>
              <a:t>which</a:t>
            </a:r>
            <a:r>
              <a:rPr lang="nl-NL" sz="4400" dirty="0" smtClean="0"/>
              <a:t> </a:t>
            </a:r>
            <a:r>
              <a:rPr lang="nl-NL" sz="4400" dirty="0" err="1" smtClean="0"/>
              <a:t>our</a:t>
            </a:r>
            <a:r>
              <a:rPr lang="nl-NL" sz="4400" dirty="0" smtClean="0"/>
              <a:t> </a:t>
            </a:r>
            <a:r>
              <a:rPr lang="nl-NL" sz="4400" dirty="0" err="1" smtClean="0"/>
              <a:t>friend</a:t>
            </a:r>
            <a:r>
              <a:rPr lang="nl-NL" sz="4400" dirty="0" smtClean="0"/>
              <a:t> Lord Hoffmann has 	put </a:t>
            </a:r>
            <a:r>
              <a:rPr lang="nl-NL" sz="4400" dirty="0" err="1" smtClean="0"/>
              <a:t>it</a:t>
            </a:r>
            <a:r>
              <a:rPr lang="nl-NL" sz="4400" dirty="0" smtClean="0"/>
              <a:t>:</a:t>
            </a:r>
          </a:p>
          <a:p>
            <a:pPr>
              <a:buNone/>
            </a:pPr>
            <a:endParaRPr lang="nl-NL" sz="4400" dirty="0" smtClean="0"/>
          </a:p>
          <a:p>
            <a:pPr>
              <a:buNone/>
            </a:pPr>
            <a:r>
              <a:rPr lang="nl-NL" sz="4400" dirty="0"/>
              <a:t>5</a:t>
            </a:r>
            <a:r>
              <a:rPr lang="nl-NL" sz="4400" dirty="0" smtClean="0"/>
              <a:t>. 	“</a:t>
            </a:r>
            <a:r>
              <a:rPr lang="nl-NL" sz="4400" i="1" dirty="0" smtClean="0"/>
              <a:t>The term </a:t>
            </a:r>
            <a:r>
              <a:rPr lang="nl-NL" sz="4400" i="1" dirty="0" err="1" smtClean="0"/>
              <a:t>may</a:t>
            </a:r>
            <a:r>
              <a:rPr lang="nl-NL" sz="4400" i="1" dirty="0" smtClean="0"/>
              <a:t> have been </a:t>
            </a:r>
            <a:r>
              <a:rPr lang="nl-NL" sz="4400" i="1" dirty="0" err="1" smtClean="0"/>
              <a:t>agreed</a:t>
            </a:r>
            <a:r>
              <a:rPr lang="nl-NL" sz="4400" i="1" dirty="0" smtClean="0"/>
              <a:t> in exchange 	</a:t>
            </a:r>
            <a:r>
              <a:rPr lang="nl-NL" sz="4400" i="1" dirty="0" err="1" smtClean="0"/>
              <a:t>for</a:t>
            </a:r>
            <a:r>
              <a:rPr lang="nl-NL" sz="4400" i="1" dirty="0" smtClean="0"/>
              <a:t> </a:t>
            </a:r>
            <a:r>
              <a:rPr lang="nl-NL" sz="4400" i="1" dirty="0" err="1" smtClean="0"/>
              <a:t>some</a:t>
            </a:r>
            <a:r>
              <a:rPr lang="nl-NL" sz="4400" i="1" dirty="0" smtClean="0"/>
              <a:t> </a:t>
            </a:r>
            <a:r>
              <a:rPr lang="nl-NL" sz="4400" i="1" dirty="0" err="1" smtClean="0"/>
              <a:t>concession</a:t>
            </a:r>
            <a:r>
              <a:rPr lang="nl-NL" sz="4400" i="1" dirty="0" smtClean="0"/>
              <a:t> made </a:t>
            </a:r>
            <a:r>
              <a:rPr lang="nl-NL" sz="4400" i="1" dirty="0" err="1" smtClean="0"/>
              <a:t>elsewhere</a:t>
            </a:r>
            <a:r>
              <a:rPr lang="nl-NL" sz="4400" i="1" dirty="0" smtClean="0"/>
              <a:t> in </a:t>
            </a:r>
            <a:r>
              <a:rPr lang="nl-NL" sz="4400" i="1" dirty="0" err="1" smtClean="0"/>
              <a:t>the</a:t>
            </a:r>
            <a:r>
              <a:rPr lang="nl-NL" sz="4400" i="1" dirty="0" smtClean="0"/>
              <a:t> 	transaction</a:t>
            </a:r>
            <a:r>
              <a:rPr lang="nl-NL" sz="4400" dirty="0" smtClean="0"/>
              <a:t> (</a:t>
            </a:r>
            <a:r>
              <a:rPr lang="nl-NL" sz="4400" dirty="0" err="1" smtClean="0"/>
              <a:t>can</a:t>
            </a:r>
            <a:r>
              <a:rPr lang="nl-NL" sz="4400" dirty="0" smtClean="0"/>
              <a:t> </a:t>
            </a:r>
            <a:r>
              <a:rPr lang="nl-NL" sz="4400" dirty="0" err="1" smtClean="0"/>
              <a:t>you</a:t>
            </a:r>
            <a:r>
              <a:rPr lang="nl-NL" sz="4400" dirty="0" smtClean="0"/>
              <a:t> </a:t>
            </a:r>
            <a:r>
              <a:rPr lang="nl-NL" sz="4400" dirty="0" err="1" smtClean="0"/>
              <a:t>imagine</a:t>
            </a:r>
            <a:r>
              <a:rPr lang="nl-NL" sz="4400" dirty="0" smtClean="0"/>
              <a:t> …, JSO) </a:t>
            </a:r>
            <a:r>
              <a:rPr lang="nl-NL" sz="4400" i="1" dirty="0" smtClean="0"/>
              <a:t>or …</a:t>
            </a:r>
          </a:p>
          <a:p>
            <a:pPr>
              <a:buNone/>
            </a:pPr>
            <a:endParaRPr lang="nl-NL" sz="4400" dirty="0"/>
          </a:p>
          <a:p>
            <a:pPr>
              <a:buNone/>
            </a:pPr>
            <a:r>
              <a:rPr lang="nl-NL" sz="4400" dirty="0"/>
              <a:t>6</a:t>
            </a:r>
            <a:r>
              <a:rPr lang="nl-NL" sz="4400" dirty="0" smtClean="0"/>
              <a:t>. 	</a:t>
            </a:r>
            <a:r>
              <a:rPr lang="nl-NL" sz="4400" i="1" dirty="0" err="1" smtClean="0"/>
              <a:t>it</a:t>
            </a:r>
            <a:r>
              <a:rPr lang="nl-NL" sz="4400" i="1" dirty="0" smtClean="0"/>
              <a:t> </a:t>
            </a:r>
            <a:r>
              <a:rPr lang="nl-NL" sz="4400" i="1" dirty="0" err="1" smtClean="0"/>
              <a:t>may</a:t>
            </a:r>
            <a:r>
              <a:rPr lang="nl-NL" sz="4400" i="1" dirty="0" smtClean="0"/>
              <a:t> </a:t>
            </a:r>
            <a:r>
              <a:rPr lang="nl-NL" sz="4400" i="1" dirty="0" err="1" smtClean="0"/>
              <a:t>simply</a:t>
            </a:r>
            <a:r>
              <a:rPr lang="nl-NL" sz="4400" i="1" dirty="0" smtClean="0"/>
              <a:t> have been a bad </a:t>
            </a:r>
            <a:r>
              <a:rPr lang="nl-NL" sz="4400" i="1" dirty="0" err="1" smtClean="0"/>
              <a:t>bargain</a:t>
            </a:r>
            <a:r>
              <a:rPr lang="nl-NL" sz="4400" i="1" dirty="0" smtClean="0"/>
              <a:t>.”</a:t>
            </a:r>
            <a:endParaRPr lang="nl-NL" sz="44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49</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4355976" y="6165304"/>
            <a:ext cx="1047750" cy="352425"/>
          </a:xfrm>
          <a:prstGeom prst="rect">
            <a:avLst/>
          </a:prstGeom>
          <a:noFill/>
          <a:ln w="9525">
            <a:noFill/>
            <a:miter lim="800000"/>
            <a:headEnd/>
            <a:tailEnd/>
          </a:ln>
        </p:spPr>
      </p:pic>
    </p:spTree>
    <p:extLst>
      <p:ext uri="{BB962C8B-B14F-4D97-AF65-F5344CB8AC3E}">
        <p14:creationId xmlns:p14="http://schemas.microsoft.com/office/powerpoint/2010/main" val="224780093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260648"/>
            <a:ext cx="8229600" cy="5616624"/>
          </a:xfrm>
        </p:spPr>
        <p:txBody>
          <a:bodyPr>
            <a:normAutofit/>
          </a:bodyPr>
          <a:lstStyle/>
          <a:p>
            <a:pPr algn="ctr">
              <a:buNone/>
            </a:pPr>
            <a:r>
              <a:rPr lang="en-GB" sz="4700" dirty="0" smtClean="0"/>
              <a:t>	</a:t>
            </a:r>
            <a:endParaRPr lang="en-US" sz="4000" dirty="0"/>
          </a:p>
          <a:p>
            <a:pPr algn="ctr">
              <a:buNone/>
            </a:pPr>
            <a:r>
              <a:rPr lang="en-US" sz="4000" dirty="0" smtClean="0"/>
              <a:t>Hard </a:t>
            </a:r>
            <a:r>
              <a:rPr lang="en-US" sz="4000" dirty="0"/>
              <a:t>and fast </a:t>
            </a:r>
            <a:r>
              <a:rPr lang="en-US" sz="4000" dirty="0" smtClean="0"/>
              <a:t>rules??</a:t>
            </a:r>
          </a:p>
          <a:p>
            <a:pPr algn="ctr">
              <a:buNone/>
            </a:pPr>
            <a:endParaRPr lang="en-US" sz="4000" dirty="0"/>
          </a:p>
          <a:p>
            <a:pPr algn="ctr">
              <a:buNone/>
            </a:pPr>
            <a:r>
              <a:rPr lang="en-GB" sz="8600" dirty="0" smtClean="0"/>
              <a:t>	</a:t>
            </a:r>
            <a:r>
              <a:rPr lang="en-GB" sz="5100" dirty="0" smtClean="0"/>
              <a:t> </a:t>
            </a:r>
            <a:endParaRPr lang="nl-NL" sz="51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5</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203" y="1988840"/>
            <a:ext cx="5592266" cy="3615883"/>
          </a:xfrm>
          <a:prstGeom prst="rect">
            <a:avLst/>
          </a:prstGeom>
        </p:spPr>
      </p:pic>
    </p:spTree>
    <p:extLst>
      <p:ext uri="{BB962C8B-B14F-4D97-AF65-F5344CB8AC3E}">
        <p14:creationId xmlns:p14="http://schemas.microsoft.com/office/powerpoint/2010/main" val="2989482772"/>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spookje.jpg"/>
          <p:cNvPicPr>
            <a:picLocks noGrp="1" noChangeAspect="1"/>
          </p:cNvPicPr>
          <p:nvPr>
            <p:ph idx="1"/>
          </p:nvPr>
        </p:nvPicPr>
        <p:blipFill>
          <a:blip r:embed="rId2" cstate="print"/>
          <a:stretch>
            <a:fillRect/>
          </a:stretch>
        </p:blipFill>
        <p:spPr>
          <a:xfrm>
            <a:off x="3275856" y="2060848"/>
            <a:ext cx="2578100" cy="2578100"/>
          </a:xfrm>
        </p:spPr>
      </p:pic>
      <p:sp>
        <p:nvSpPr>
          <p:cNvPr id="5" name="Tijdelijke aanduiding voor dianummer 4"/>
          <p:cNvSpPr>
            <a:spLocks noGrp="1"/>
          </p:cNvSpPr>
          <p:nvPr>
            <p:ph type="sldNum" sz="quarter" idx="12"/>
          </p:nvPr>
        </p:nvSpPr>
        <p:spPr/>
        <p:txBody>
          <a:bodyPr/>
          <a:lstStyle/>
          <a:p>
            <a:fld id="{2D005EA6-4FFA-4B26-8E5B-33594EFADC80}" type="slidenum">
              <a:rPr lang="nl-NL" smtClean="0"/>
              <a:pPr/>
              <a:t>50</a:t>
            </a:fld>
            <a:endParaRPr lang="nl-NL"/>
          </a:p>
        </p:txBody>
      </p:sp>
      <p:pic>
        <p:nvPicPr>
          <p:cNvPr id="7" name="Tijdelijke aanduiding voor inhoud 5" descr="spookje.jpg"/>
          <p:cNvPicPr>
            <a:picLocks noChangeAspect="1"/>
          </p:cNvPicPr>
          <p:nvPr/>
        </p:nvPicPr>
        <p:blipFill>
          <a:blip r:embed="rId2" cstate="print"/>
          <a:stretch>
            <a:fillRect/>
          </a:stretch>
        </p:blipFill>
        <p:spPr>
          <a:xfrm>
            <a:off x="6084168" y="2132856"/>
            <a:ext cx="2578100" cy="2578100"/>
          </a:xfrm>
          <a:prstGeom prst="rect">
            <a:avLst/>
          </a:prstGeom>
        </p:spPr>
      </p:pic>
      <p:pic>
        <p:nvPicPr>
          <p:cNvPr id="8" name="Tijdelijke aanduiding voor inhoud 5" descr="spookje.jpg"/>
          <p:cNvPicPr>
            <a:picLocks noChangeAspect="1"/>
          </p:cNvPicPr>
          <p:nvPr/>
        </p:nvPicPr>
        <p:blipFill>
          <a:blip r:embed="rId2" cstate="print"/>
          <a:stretch>
            <a:fillRect/>
          </a:stretch>
        </p:blipFill>
        <p:spPr>
          <a:xfrm>
            <a:off x="395536" y="2060848"/>
            <a:ext cx="2578100" cy="2578100"/>
          </a:xfrm>
          <a:prstGeom prst="rect">
            <a:avLst/>
          </a:prstGeom>
        </p:spPr>
      </p:pic>
      <p:pic>
        <p:nvPicPr>
          <p:cNvPr id="14" name="Afbeelding 13" descr="http://www.zwartboladvocaten.nl/app/direct/static/images/emailfooterzwartbollogo"/>
          <p:cNvPicPr/>
          <p:nvPr/>
        </p:nvPicPr>
        <p:blipFill>
          <a:blip r:embed="rId3" cstate="print"/>
          <a:srcRect/>
          <a:stretch>
            <a:fillRect/>
          </a:stretch>
        </p:blipFill>
        <p:spPr bwMode="auto">
          <a:xfrm>
            <a:off x="4139952" y="6309320"/>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just">
              <a:buNone/>
            </a:pPr>
            <a:r>
              <a:rPr lang="nl-NL" dirty="0" smtClean="0"/>
              <a:t>	</a:t>
            </a:r>
            <a:r>
              <a:rPr lang="nl-NL" sz="2800" dirty="0" smtClean="0"/>
              <a:t>The Dutch </a:t>
            </a:r>
            <a:r>
              <a:rPr lang="nl-NL" sz="2800" dirty="0" err="1" smtClean="0"/>
              <a:t>law</a:t>
            </a:r>
            <a:r>
              <a:rPr lang="nl-NL" sz="2800" dirty="0" smtClean="0"/>
              <a:t> </a:t>
            </a:r>
            <a:r>
              <a:rPr lang="nl-NL" sz="2800" dirty="0" err="1" smtClean="0"/>
              <a:t>approach</a:t>
            </a:r>
            <a:r>
              <a:rPr lang="nl-NL" sz="2800" dirty="0" smtClean="0"/>
              <a:t> in case of </a:t>
            </a:r>
            <a:r>
              <a:rPr lang="nl-NL" sz="2800" dirty="0" err="1" smtClean="0"/>
              <a:t>ambiguous</a:t>
            </a:r>
            <a:r>
              <a:rPr lang="nl-NL" sz="2800" dirty="0" smtClean="0"/>
              <a:t> </a:t>
            </a:r>
            <a:r>
              <a:rPr lang="nl-NL" sz="2800" dirty="0" err="1" smtClean="0"/>
              <a:t>language</a:t>
            </a:r>
            <a:r>
              <a:rPr lang="nl-NL" sz="2800" dirty="0" smtClean="0"/>
              <a:t> in </a:t>
            </a:r>
            <a:r>
              <a:rPr lang="nl-NL" sz="2800" dirty="0" err="1" smtClean="0"/>
              <a:t>contracts</a:t>
            </a:r>
            <a:r>
              <a:rPr lang="nl-NL" sz="2800" dirty="0" smtClean="0"/>
              <a:t> is </a:t>
            </a:r>
            <a:r>
              <a:rPr lang="nl-NL" sz="2800" dirty="0" err="1" smtClean="0"/>
              <a:t>based</a:t>
            </a:r>
            <a:r>
              <a:rPr lang="nl-NL" sz="2800" dirty="0" smtClean="0"/>
              <a:t> </a:t>
            </a:r>
            <a:r>
              <a:rPr lang="nl-NL" sz="2800" dirty="0" err="1" smtClean="0"/>
              <a:t>upon</a:t>
            </a:r>
            <a:r>
              <a:rPr lang="nl-NL" sz="2800" dirty="0" smtClean="0"/>
              <a:t> the Dutch </a:t>
            </a:r>
            <a:r>
              <a:rPr lang="nl-NL" sz="2800" dirty="0" err="1" smtClean="0"/>
              <a:t>Supreme</a:t>
            </a:r>
            <a:r>
              <a:rPr lang="nl-NL" sz="2800" dirty="0" smtClean="0"/>
              <a:t> </a:t>
            </a:r>
            <a:r>
              <a:rPr lang="nl-NL" sz="2800" dirty="0" err="1" smtClean="0"/>
              <a:t>Court</a:t>
            </a:r>
            <a:r>
              <a:rPr lang="nl-NL" sz="2800" dirty="0" smtClean="0"/>
              <a:t> ruling </a:t>
            </a:r>
            <a:r>
              <a:rPr lang="nl-NL" sz="2800" dirty="0" err="1" smtClean="0"/>
              <a:t>going</a:t>
            </a:r>
            <a:r>
              <a:rPr lang="nl-NL" sz="2800" dirty="0" smtClean="0"/>
              <a:t> back as </a:t>
            </a:r>
            <a:r>
              <a:rPr lang="nl-NL" sz="2800" dirty="0" err="1" smtClean="0"/>
              <a:t>early</a:t>
            </a:r>
            <a:r>
              <a:rPr lang="nl-NL" sz="2800" dirty="0" smtClean="0"/>
              <a:t> as 1981 in:</a:t>
            </a:r>
          </a:p>
          <a:p>
            <a:pPr algn="just"/>
            <a:endParaRPr lang="nl-NL" dirty="0"/>
          </a:p>
          <a:p>
            <a:pPr algn="ctr">
              <a:buNone/>
            </a:pPr>
            <a:r>
              <a:rPr lang="nl-NL" sz="4000" dirty="0" smtClean="0"/>
              <a:t>The ‘Haviltex’-case</a:t>
            </a:r>
            <a:endParaRPr lang="nl-NL" sz="40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51</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139952" y="6237312"/>
            <a:ext cx="1047750" cy="352425"/>
          </a:xfrm>
          <a:prstGeom prst="rect">
            <a:avLst/>
          </a:prstGeom>
          <a:noFill/>
          <a:ln w="9525">
            <a:noFill/>
            <a:miter lim="800000"/>
            <a:headEnd/>
            <a:tailEnd/>
          </a:ln>
        </p:spPr>
      </p:pic>
    </p:spTree>
    <p:extLst>
      <p:ext uri="{BB962C8B-B14F-4D97-AF65-F5344CB8AC3E}">
        <p14:creationId xmlns:p14="http://schemas.microsoft.com/office/powerpoint/2010/main" val="3562928432"/>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80728"/>
            <a:ext cx="8229600" cy="5145435"/>
          </a:xfrm>
        </p:spPr>
        <p:txBody>
          <a:bodyPr/>
          <a:lstStyle/>
          <a:p>
            <a:pPr algn="just">
              <a:buNone/>
            </a:pPr>
            <a:r>
              <a:rPr lang="nl-NL" dirty="0" smtClean="0"/>
              <a:t>	</a:t>
            </a:r>
            <a:r>
              <a:rPr lang="nl-NL" sz="3200" dirty="0" smtClean="0"/>
              <a:t>The question on </a:t>
            </a:r>
            <a:r>
              <a:rPr lang="nl-NL" sz="3200" dirty="0" err="1" smtClean="0"/>
              <a:t>how</a:t>
            </a:r>
            <a:r>
              <a:rPr lang="nl-NL" sz="3200" dirty="0" smtClean="0"/>
              <a:t> a </a:t>
            </a:r>
            <a:r>
              <a:rPr lang="nl-NL" sz="3200" dirty="0" err="1" smtClean="0"/>
              <a:t>written</a:t>
            </a:r>
            <a:r>
              <a:rPr lang="nl-NL" sz="3200" dirty="0" smtClean="0"/>
              <a:t> contract must </a:t>
            </a:r>
            <a:r>
              <a:rPr lang="nl-NL" sz="3200" dirty="0" err="1" smtClean="0"/>
              <a:t>be</a:t>
            </a:r>
            <a:r>
              <a:rPr lang="nl-NL" sz="3200" dirty="0"/>
              <a:t> </a:t>
            </a:r>
            <a:r>
              <a:rPr lang="nl-NL" sz="3200" dirty="0" err="1" smtClean="0"/>
              <a:t>interpreted</a:t>
            </a:r>
            <a:r>
              <a:rPr lang="nl-NL" sz="3200" dirty="0" smtClean="0"/>
              <a:t> </a:t>
            </a:r>
            <a:r>
              <a:rPr lang="nl-NL" sz="3200" dirty="0" err="1" smtClean="0"/>
              <a:t>cannot</a:t>
            </a:r>
            <a:r>
              <a:rPr lang="nl-NL" sz="3200" dirty="0" smtClean="0"/>
              <a:t> </a:t>
            </a:r>
            <a:r>
              <a:rPr lang="nl-NL" sz="3200" dirty="0" err="1" smtClean="0"/>
              <a:t>only</a:t>
            </a:r>
            <a:r>
              <a:rPr lang="nl-NL" sz="3200" dirty="0" smtClean="0"/>
              <a:t> </a:t>
            </a:r>
            <a:r>
              <a:rPr lang="nl-NL" sz="3200" dirty="0" err="1" smtClean="0"/>
              <a:t>be</a:t>
            </a:r>
            <a:r>
              <a:rPr lang="nl-NL" sz="3200" dirty="0" smtClean="0"/>
              <a:t> </a:t>
            </a:r>
            <a:r>
              <a:rPr lang="nl-NL" sz="3200" dirty="0" err="1" smtClean="0"/>
              <a:t>answered</a:t>
            </a:r>
            <a:r>
              <a:rPr lang="nl-NL" sz="3200" dirty="0" smtClean="0"/>
              <a:t> </a:t>
            </a:r>
            <a:r>
              <a:rPr lang="nl-NL" sz="3200" dirty="0" err="1" smtClean="0"/>
              <a:t>by</a:t>
            </a:r>
            <a:r>
              <a:rPr lang="nl-NL" sz="3200" dirty="0" smtClean="0"/>
              <a:t> </a:t>
            </a:r>
            <a:r>
              <a:rPr lang="nl-NL" sz="3200" dirty="0" err="1" smtClean="0"/>
              <a:t>looking</a:t>
            </a:r>
            <a:r>
              <a:rPr lang="nl-NL" sz="3200" dirty="0" smtClean="0"/>
              <a:t> at the pure </a:t>
            </a:r>
            <a:r>
              <a:rPr lang="nl-NL" sz="3200" dirty="0" err="1" smtClean="0"/>
              <a:t>lingustic</a:t>
            </a:r>
            <a:r>
              <a:rPr lang="nl-NL" sz="3200" dirty="0" smtClean="0"/>
              <a:t> </a:t>
            </a:r>
            <a:r>
              <a:rPr lang="nl-NL" sz="3200" dirty="0" err="1" smtClean="0"/>
              <a:t>meaning</a:t>
            </a:r>
            <a:r>
              <a:rPr lang="nl-NL" sz="3200" dirty="0" smtClean="0"/>
              <a:t> of the </a:t>
            </a:r>
            <a:r>
              <a:rPr lang="nl-NL" sz="3200" dirty="0" err="1" smtClean="0"/>
              <a:t>provisions</a:t>
            </a:r>
            <a:r>
              <a:rPr lang="nl-NL" sz="3200" dirty="0" smtClean="0"/>
              <a:t> in the contract. </a:t>
            </a:r>
            <a:endParaRPr lang="nl-NL" sz="3200" dirty="0" smtClean="0"/>
          </a:p>
          <a:p>
            <a:pPr algn="just">
              <a:buNone/>
            </a:pPr>
            <a:endParaRPr lang="nl-NL" sz="3200" dirty="0"/>
          </a:p>
          <a:p>
            <a:pPr algn="just">
              <a:buNone/>
            </a:pPr>
            <a:r>
              <a:rPr lang="nl-NL" sz="3200" dirty="0" smtClean="0"/>
              <a:t>	</a:t>
            </a:r>
            <a:r>
              <a:rPr lang="nl-NL" sz="3200" dirty="0" err="1" smtClean="0"/>
              <a:t>Decisive</a:t>
            </a:r>
            <a:r>
              <a:rPr lang="nl-NL" sz="3200" dirty="0" smtClean="0"/>
              <a:t> </a:t>
            </a:r>
            <a:r>
              <a:rPr lang="nl-NL" sz="3200" dirty="0" smtClean="0"/>
              <a:t>is the </a:t>
            </a:r>
            <a:r>
              <a:rPr lang="nl-NL" sz="3200" dirty="0" err="1" smtClean="0"/>
              <a:t>meaning</a:t>
            </a:r>
            <a:r>
              <a:rPr lang="nl-NL" sz="3200" dirty="0" smtClean="0"/>
              <a:t> </a:t>
            </a:r>
            <a:r>
              <a:rPr lang="nl-NL" sz="3200" dirty="0" err="1" smtClean="0"/>
              <a:t>which</a:t>
            </a:r>
            <a:r>
              <a:rPr lang="nl-NL" sz="3200" dirty="0" smtClean="0"/>
              <a:t> </a:t>
            </a:r>
            <a:r>
              <a:rPr lang="nl-NL" sz="3200" dirty="0" err="1" smtClean="0"/>
              <a:t>both</a:t>
            </a:r>
            <a:r>
              <a:rPr lang="nl-NL" sz="3200" dirty="0" smtClean="0"/>
              <a:t> </a:t>
            </a:r>
            <a:r>
              <a:rPr lang="nl-NL" sz="3200" dirty="0" err="1" smtClean="0"/>
              <a:t>parties</a:t>
            </a:r>
            <a:r>
              <a:rPr lang="nl-NL" sz="3200" dirty="0" smtClean="0"/>
              <a:t> </a:t>
            </a:r>
            <a:r>
              <a:rPr lang="nl-NL" sz="3200" dirty="0" err="1" smtClean="0"/>
              <a:t>could</a:t>
            </a:r>
            <a:r>
              <a:rPr lang="nl-NL" sz="3200" dirty="0" smtClean="0"/>
              <a:t> have </a:t>
            </a:r>
            <a:r>
              <a:rPr lang="nl-NL" sz="3200" dirty="0" err="1" smtClean="0"/>
              <a:t>reasonably</a:t>
            </a:r>
            <a:r>
              <a:rPr lang="nl-NL" sz="3200" dirty="0" smtClean="0"/>
              <a:t> </a:t>
            </a:r>
            <a:r>
              <a:rPr lang="nl-NL" sz="3200" dirty="0" err="1" smtClean="0"/>
              <a:t>attributed</a:t>
            </a:r>
            <a:r>
              <a:rPr lang="nl-NL" sz="3200" dirty="0" smtClean="0"/>
              <a:t> to </a:t>
            </a:r>
            <a:r>
              <a:rPr lang="nl-NL" sz="3200" dirty="0" err="1" smtClean="0"/>
              <a:t>those</a:t>
            </a:r>
            <a:r>
              <a:rPr lang="nl-NL" sz="3200" dirty="0" smtClean="0"/>
              <a:t> </a:t>
            </a:r>
            <a:r>
              <a:rPr lang="nl-NL" sz="3200" dirty="0" err="1" smtClean="0"/>
              <a:t>provisions</a:t>
            </a:r>
            <a:r>
              <a:rPr lang="nl-NL" sz="3200" dirty="0" smtClean="0"/>
              <a:t> in the </a:t>
            </a:r>
            <a:r>
              <a:rPr lang="nl-NL" sz="3200" dirty="0" err="1" smtClean="0"/>
              <a:t>given</a:t>
            </a:r>
            <a:r>
              <a:rPr lang="nl-NL" sz="3200" dirty="0" smtClean="0"/>
              <a:t> </a:t>
            </a:r>
            <a:r>
              <a:rPr lang="nl-NL" sz="3200" dirty="0" err="1" smtClean="0"/>
              <a:t>circumstances</a:t>
            </a:r>
            <a:r>
              <a:rPr lang="nl-NL" sz="3200" dirty="0" smtClean="0"/>
              <a:t> and </a:t>
            </a:r>
            <a:r>
              <a:rPr lang="nl-NL" sz="3200" dirty="0" err="1" smtClean="0"/>
              <a:t>what</a:t>
            </a:r>
            <a:r>
              <a:rPr lang="nl-NL" sz="3200" dirty="0" smtClean="0"/>
              <a:t> </a:t>
            </a:r>
            <a:r>
              <a:rPr lang="nl-NL" sz="3200" dirty="0" err="1" smtClean="0"/>
              <a:t>they</a:t>
            </a:r>
            <a:r>
              <a:rPr lang="nl-NL" sz="3200" dirty="0" smtClean="0"/>
              <a:t> </a:t>
            </a:r>
            <a:r>
              <a:rPr lang="nl-NL" sz="3200" dirty="0" err="1" smtClean="0"/>
              <a:t>could</a:t>
            </a:r>
            <a:r>
              <a:rPr lang="nl-NL" sz="3200" dirty="0" smtClean="0"/>
              <a:t> </a:t>
            </a:r>
            <a:r>
              <a:rPr lang="nl-NL" sz="3200" dirty="0" err="1" smtClean="0"/>
              <a:t>reasonably</a:t>
            </a:r>
            <a:r>
              <a:rPr lang="nl-NL" sz="3200" dirty="0" smtClean="0"/>
              <a:t> </a:t>
            </a:r>
            <a:r>
              <a:rPr lang="nl-NL" sz="3200" dirty="0" err="1" smtClean="0"/>
              <a:t>expect</a:t>
            </a:r>
            <a:r>
              <a:rPr lang="nl-NL" sz="3200" dirty="0" smtClean="0"/>
              <a:t> </a:t>
            </a:r>
            <a:r>
              <a:rPr lang="nl-NL" sz="3200" dirty="0" err="1" smtClean="0"/>
              <a:t>from</a:t>
            </a:r>
            <a:r>
              <a:rPr lang="nl-NL" sz="3200" dirty="0" smtClean="0"/>
              <a:t> </a:t>
            </a:r>
            <a:r>
              <a:rPr lang="nl-NL" sz="3200" dirty="0" err="1" smtClean="0"/>
              <a:t>each</a:t>
            </a:r>
            <a:r>
              <a:rPr lang="nl-NL" sz="3200" dirty="0" smtClean="0"/>
              <a:t> </a:t>
            </a:r>
            <a:r>
              <a:rPr lang="nl-NL" sz="3200" dirty="0" err="1" smtClean="0"/>
              <a:t>other</a:t>
            </a:r>
            <a:r>
              <a:rPr lang="nl-NL" sz="3200" dirty="0" smtClean="0"/>
              <a:t> in </a:t>
            </a:r>
            <a:r>
              <a:rPr lang="nl-NL" sz="3200" dirty="0" err="1" smtClean="0"/>
              <a:t>that</a:t>
            </a:r>
            <a:r>
              <a:rPr lang="nl-NL" sz="3200" dirty="0" smtClean="0"/>
              <a:t> respect.</a:t>
            </a:r>
            <a:endParaRPr lang="nl-NL" sz="32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52</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96752"/>
            <a:ext cx="7776864" cy="4929411"/>
          </a:xfrm>
        </p:spPr>
        <p:txBody>
          <a:bodyPr/>
          <a:lstStyle/>
          <a:p>
            <a:pPr algn="just">
              <a:buNone/>
            </a:pPr>
            <a:r>
              <a:rPr lang="nl-NL" dirty="0" smtClean="0"/>
              <a:t>	</a:t>
            </a:r>
            <a:r>
              <a:rPr lang="nl-NL" sz="3200" dirty="0" err="1" smtClean="0"/>
              <a:t>This</a:t>
            </a:r>
            <a:r>
              <a:rPr lang="nl-NL" sz="3200" dirty="0" smtClean="0"/>
              <a:t> </a:t>
            </a:r>
            <a:r>
              <a:rPr lang="nl-NL" sz="3200" dirty="0" err="1" smtClean="0"/>
              <a:t>means</a:t>
            </a:r>
            <a:r>
              <a:rPr lang="nl-NL" sz="3200" dirty="0" smtClean="0"/>
              <a:t> </a:t>
            </a:r>
            <a:r>
              <a:rPr lang="nl-NL" sz="3200" u="sng" dirty="0" smtClean="0"/>
              <a:t>all </a:t>
            </a:r>
            <a:r>
              <a:rPr lang="nl-NL" sz="3200" u="sng" dirty="0" err="1" smtClean="0"/>
              <a:t>facts</a:t>
            </a:r>
            <a:r>
              <a:rPr lang="nl-NL" sz="3200" u="sng" dirty="0" smtClean="0"/>
              <a:t> and </a:t>
            </a:r>
            <a:r>
              <a:rPr lang="nl-NL" sz="3200" u="sng" dirty="0" err="1" smtClean="0"/>
              <a:t>circumstances</a:t>
            </a:r>
            <a:r>
              <a:rPr lang="nl-NL" sz="3200" dirty="0" smtClean="0"/>
              <a:t> </a:t>
            </a:r>
            <a:r>
              <a:rPr lang="nl-NL" sz="3200" dirty="0" err="1" smtClean="0"/>
              <a:t>can</a:t>
            </a:r>
            <a:r>
              <a:rPr lang="nl-NL" sz="3200" dirty="0" smtClean="0"/>
              <a:t> </a:t>
            </a:r>
            <a:r>
              <a:rPr lang="nl-NL" sz="3200" dirty="0" err="1" smtClean="0"/>
              <a:t>be</a:t>
            </a:r>
            <a:r>
              <a:rPr lang="nl-NL" sz="3200" dirty="0" smtClean="0"/>
              <a:t> relevant in </a:t>
            </a:r>
            <a:r>
              <a:rPr lang="nl-NL" sz="3200" dirty="0" err="1" smtClean="0"/>
              <a:t>assessing</a:t>
            </a:r>
            <a:r>
              <a:rPr lang="nl-NL" sz="3200" dirty="0" smtClean="0"/>
              <a:t> the </a:t>
            </a:r>
            <a:r>
              <a:rPr lang="nl-NL" sz="3200" dirty="0" err="1" smtClean="0"/>
              <a:t>meaning</a:t>
            </a:r>
            <a:r>
              <a:rPr lang="nl-NL" sz="3200" dirty="0" smtClean="0"/>
              <a:t> of </a:t>
            </a:r>
            <a:r>
              <a:rPr lang="nl-NL" sz="3200" dirty="0" err="1" smtClean="0"/>
              <a:t>an</a:t>
            </a:r>
            <a:r>
              <a:rPr lang="nl-NL" sz="3200" dirty="0" smtClean="0"/>
              <a:t> </a:t>
            </a:r>
            <a:r>
              <a:rPr lang="nl-NL" sz="3200" dirty="0" err="1" smtClean="0"/>
              <a:t>ambiguous</a:t>
            </a:r>
            <a:r>
              <a:rPr lang="nl-NL" sz="3200" dirty="0" smtClean="0"/>
              <a:t> contract </a:t>
            </a:r>
            <a:r>
              <a:rPr lang="nl-NL" sz="3200" dirty="0" err="1" smtClean="0"/>
              <a:t>clause</a:t>
            </a:r>
            <a:r>
              <a:rPr lang="nl-NL" sz="3200" dirty="0" smtClean="0"/>
              <a:t>, </a:t>
            </a:r>
            <a:r>
              <a:rPr lang="nl-NL" sz="3200" dirty="0" err="1" smtClean="0"/>
              <a:t>including</a:t>
            </a:r>
            <a:r>
              <a:rPr lang="nl-NL" sz="3200" dirty="0" smtClean="0"/>
              <a:t> the </a:t>
            </a:r>
            <a:r>
              <a:rPr lang="nl-NL" sz="3200" dirty="0" err="1" smtClean="0"/>
              <a:t>conduct</a:t>
            </a:r>
            <a:r>
              <a:rPr lang="nl-NL" sz="3200" dirty="0" smtClean="0"/>
              <a:t> of the </a:t>
            </a:r>
            <a:r>
              <a:rPr lang="nl-NL" sz="3200" dirty="0" err="1" smtClean="0"/>
              <a:t>parties</a:t>
            </a:r>
            <a:r>
              <a:rPr lang="nl-NL" sz="3200" dirty="0" smtClean="0"/>
              <a:t> </a:t>
            </a:r>
            <a:r>
              <a:rPr lang="nl-NL" sz="3200" dirty="0" err="1" smtClean="0"/>
              <a:t>before</a:t>
            </a:r>
            <a:r>
              <a:rPr lang="nl-NL" sz="3200" dirty="0" smtClean="0"/>
              <a:t> and </a:t>
            </a:r>
            <a:r>
              <a:rPr lang="nl-NL" sz="3200" dirty="0" err="1" smtClean="0"/>
              <a:t>after</a:t>
            </a:r>
            <a:r>
              <a:rPr lang="nl-NL" sz="3200" dirty="0" smtClean="0"/>
              <a:t> entering </a:t>
            </a:r>
            <a:r>
              <a:rPr lang="nl-NL" sz="3200" dirty="0" err="1" smtClean="0"/>
              <a:t>into</a:t>
            </a:r>
            <a:r>
              <a:rPr lang="nl-NL" sz="3200" dirty="0" smtClean="0"/>
              <a:t> the contract. </a:t>
            </a:r>
          </a:p>
          <a:p>
            <a:pPr algn="just">
              <a:buNone/>
            </a:pPr>
            <a:r>
              <a:rPr lang="nl-NL" sz="3200" dirty="0"/>
              <a:t>	</a:t>
            </a:r>
            <a:endParaRPr lang="nl-NL" sz="3200" dirty="0" smtClean="0"/>
          </a:p>
          <a:p>
            <a:pPr algn="just">
              <a:buNone/>
            </a:pPr>
            <a:r>
              <a:rPr lang="nl-NL" sz="3200" dirty="0"/>
              <a:t>	</a:t>
            </a:r>
            <a:r>
              <a:rPr lang="nl-NL" sz="3200" dirty="0" smtClean="0"/>
              <a:t>Of </a:t>
            </a:r>
            <a:r>
              <a:rPr lang="nl-NL" sz="3200" dirty="0" err="1" smtClean="0"/>
              <a:t>course</a:t>
            </a:r>
            <a:r>
              <a:rPr lang="nl-NL" sz="3200" dirty="0" smtClean="0"/>
              <a:t> </a:t>
            </a:r>
            <a:r>
              <a:rPr lang="nl-NL" sz="3200" dirty="0" err="1" smtClean="0"/>
              <a:t>evidence</a:t>
            </a:r>
            <a:r>
              <a:rPr lang="nl-NL" sz="3200" dirty="0" smtClean="0"/>
              <a:t> of </a:t>
            </a:r>
            <a:r>
              <a:rPr lang="nl-NL" sz="3200" dirty="0" err="1" smtClean="0"/>
              <a:t>such</a:t>
            </a:r>
            <a:r>
              <a:rPr lang="nl-NL" sz="3200" dirty="0" smtClean="0"/>
              <a:t> </a:t>
            </a:r>
            <a:r>
              <a:rPr lang="nl-NL" sz="3200" dirty="0" err="1" smtClean="0"/>
              <a:t>facts</a:t>
            </a:r>
            <a:r>
              <a:rPr lang="nl-NL" sz="3200" dirty="0" smtClean="0"/>
              <a:t> and </a:t>
            </a:r>
            <a:r>
              <a:rPr lang="nl-NL" sz="3200" dirty="0" err="1" smtClean="0"/>
              <a:t>circumstances</a:t>
            </a:r>
            <a:r>
              <a:rPr lang="nl-NL" sz="3200" dirty="0" smtClean="0"/>
              <a:t> </a:t>
            </a:r>
            <a:r>
              <a:rPr lang="nl-NL" sz="3200" dirty="0" err="1" smtClean="0"/>
              <a:t>shall</a:t>
            </a:r>
            <a:r>
              <a:rPr lang="nl-NL" sz="3200" dirty="0" smtClean="0"/>
              <a:t> have to </a:t>
            </a:r>
            <a:r>
              <a:rPr lang="nl-NL" sz="3200" dirty="0" err="1" smtClean="0"/>
              <a:t>be</a:t>
            </a:r>
            <a:r>
              <a:rPr lang="nl-NL" sz="3200" dirty="0" smtClean="0"/>
              <a:t> </a:t>
            </a:r>
            <a:r>
              <a:rPr lang="nl-NL" sz="3200" dirty="0" err="1" smtClean="0"/>
              <a:t>delivered</a:t>
            </a:r>
            <a:r>
              <a:rPr lang="nl-NL" sz="3200" dirty="0" smtClean="0"/>
              <a:t>.</a:t>
            </a:r>
            <a:endParaRPr lang="nl-NL" sz="32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53</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211960"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124744"/>
            <a:ext cx="8229600" cy="4525963"/>
          </a:xfrm>
        </p:spPr>
        <p:txBody>
          <a:bodyPr>
            <a:normAutofit/>
          </a:bodyPr>
          <a:lstStyle/>
          <a:p>
            <a:r>
              <a:rPr lang="nl-NL" sz="3200" dirty="0" err="1" smtClean="0"/>
              <a:t>Quite</a:t>
            </a:r>
            <a:r>
              <a:rPr lang="nl-NL" sz="3200" dirty="0" smtClean="0"/>
              <a:t> a </a:t>
            </a:r>
            <a:r>
              <a:rPr lang="nl-NL" sz="3200" dirty="0" err="1" smtClean="0"/>
              <a:t>farreaching</a:t>
            </a:r>
            <a:r>
              <a:rPr lang="nl-NL" sz="3200" dirty="0" smtClean="0"/>
              <a:t> </a:t>
            </a:r>
            <a:r>
              <a:rPr lang="nl-NL" sz="3200" strike="sngStrike" dirty="0" err="1" smtClean="0">
                <a:solidFill>
                  <a:srgbClr val="FF0000"/>
                </a:solidFill>
              </a:rPr>
              <a:t>objective</a:t>
            </a:r>
            <a:r>
              <a:rPr lang="nl-NL" sz="3200" dirty="0" smtClean="0"/>
              <a:t> </a:t>
            </a:r>
            <a:r>
              <a:rPr lang="nl-NL" sz="3200" dirty="0" err="1" smtClean="0">
                <a:solidFill>
                  <a:srgbClr val="FF0000"/>
                </a:solidFill>
              </a:rPr>
              <a:t>subjective</a:t>
            </a:r>
            <a:r>
              <a:rPr lang="nl-NL" sz="3200" dirty="0" smtClean="0">
                <a:solidFill>
                  <a:srgbClr val="FF0000"/>
                </a:solidFill>
              </a:rPr>
              <a:t> </a:t>
            </a:r>
            <a:r>
              <a:rPr lang="nl-NL" sz="3200" dirty="0" err="1" smtClean="0"/>
              <a:t>approach</a:t>
            </a:r>
            <a:endParaRPr lang="nl-NL" sz="3200" dirty="0" smtClean="0"/>
          </a:p>
          <a:p>
            <a:endParaRPr lang="nl-NL" sz="3200" dirty="0" smtClean="0"/>
          </a:p>
          <a:p>
            <a:r>
              <a:rPr lang="nl-NL" sz="3200" dirty="0" smtClean="0"/>
              <a:t> </a:t>
            </a:r>
            <a:r>
              <a:rPr lang="nl-NL" sz="3200" strike="sngStrike" dirty="0" err="1" smtClean="0">
                <a:solidFill>
                  <a:srgbClr val="FF0000"/>
                </a:solidFill>
              </a:rPr>
              <a:t>Not</a:t>
            </a:r>
            <a:r>
              <a:rPr lang="nl-NL" sz="3200" dirty="0" smtClean="0"/>
              <a:t> relevant (</a:t>
            </a:r>
            <a:r>
              <a:rPr lang="nl-NL" sz="3200" dirty="0" err="1" smtClean="0">
                <a:solidFill>
                  <a:srgbClr val="FF0000"/>
                </a:solidFill>
              </a:rPr>
              <a:t>amongst</a:t>
            </a:r>
            <a:r>
              <a:rPr lang="nl-NL" sz="3200" dirty="0" smtClean="0">
                <a:solidFill>
                  <a:srgbClr val="FF0000"/>
                </a:solidFill>
              </a:rPr>
              <a:t> </a:t>
            </a:r>
            <a:r>
              <a:rPr lang="nl-NL" sz="3200" dirty="0" err="1" smtClean="0">
                <a:solidFill>
                  <a:srgbClr val="FF0000"/>
                </a:solidFill>
              </a:rPr>
              <a:t>other</a:t>
            </a:r>
            <a:r>
              <a:rPr lang="nl-NL" sz="3200" dirty="0" smtClean="0"/>
              <a:t>): the </a:t>
            </a:r>
            <a:r>
              <a:rPr lang="nl-NL" sz="3200" dirty="0" err="1" smtClean="0"/>
              <a:t>subjective</a:t>
            </a:r>
            <a:r>
              <a:rPr lang="nl-NL" sz="3200" dirty="0" smtClean="0"/>
              <a:t> </a:t>
            </a:r>
            <a:r>
              <a:rPr lang="nl-NL" sz="3200" dirty="0" err="1" smtClean="0"/>
              <a:t>intentions</a:t>
            </a:r>
            <a:r>
              <a:rPr lang="nl-NL" sz="3200" dirty="0" smtClean="0"/>
              <a:t> of the party</a:t>
            </a:r>
          </a:p>
          <a:p>
            <a:endParaRPr lang="nl-NL" sz="3200" dirty="0" smtClean="0"/>
          </a:p>
          <a:p>
            <a:r>
              <a:rPr lang="nl-NL" sz="3200" dirty="0" smtClean="0"/>
              <a:t> </a:t>
            </a:r>
            <a:r>
              <a:rPr lang="nl-NL" sz="3200" strike="sngStrike" dirty="0" smtClean="0">
                <a:solidFill>
                  <a:srgbClr val="FF0000"/>
                </a:solidFill>
              </a:rPr>
              <a:t>Nor</a:t>
            </a:r>
            <a:r>
              <a:rPr lang="nl-NL" sz="3200" dirty="0" smtClean="0"/>
              <a:t> relevant (</a:t>
            </a:r>
            <a:r>
              <a:rPr lang="nl-NL" sz="3200" dirty="0" err="1" smtClean="0">
                <a:solidFill>
                  <a:srgbClr val="FF0000"/>
                </a:solidFill>
              </a:rPr>
              <a:t>amongst</a:t>
            </a:r>
            <a:r>
              <a:rPr lang="nl-NL" sz="3200" dirty="0" smtClean="0">
                <a:solidFill>
                  <a:srgbClr val="FF0000"/>
                </a:solidFill>
              </a:rPr>
              <a:t> </a:t>
            </a:r>
            <a:r>
              <a:rPr lang="nl-NL" sz="3200" dirty="0" err="1" smtClean="0">
                <a:solidFill>
                  <a:srgbClr val="FF0000"/>
                </a:solidFill>
              </a:rPr>
              <a:t>other</a:t>
            </a:r>
            <a:r>
              <a:rPr lang="nl-NL" sz="3200" dirty="0" smtClean="0"/>
              <a:t>): the </a:t>
            </a:r>
            <a:r>
              <a:rPr lang="nl-NL" sz="3200" dirty="0" err="1" smtClean="0"/>
              <a:t>parties</a:t>
            </a:r>
            <a:r>
              <a:rPr lang="nl-NL" sz="3200" dirty="0" smtClean="0"/>
              <a:t>’ </a:t>
            </a:r>
            <a:r>
              <a:rPr lang="nl-NL" sz="3200" dirty="0" err="1" smtClean="0"/>
              <a:t>previous</a:t>
            </a:r>
            <a:r>
              <a:rPr lang="nl-NL" sz="3200" dirty="0" smtClean="0"/>
              <a:t> </a:t>
            </a:r>
            <a:r>
              <a:rPr lang="nl-NL" sz="3200" dirty="0" err="1" smtClean="0"/>
              <a:t>negotiating</a:t>
            </a:r>
            <a:r>
              <a:rPr lang="nl-NL" sz="3200" dirty="0" smtClean="0"/>
              <a:t> </a:t>
            </a:r>
            <a:r>
              <a:rPr lang="nl-NL" sz="3200" dirty="0" err="1" smtClean="0"/>
              <a:t>positions</a:t>
            </a:r>
            <a:endParaRPr lang="nl-NL" sz="3200"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54</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620688"/>
            <a:ext cx="7886700" cy="4999410"/>
          </a:xfrm>
        </p:spPr>
        <p:txBody>
          <a:bodyPr>
            <a:noAutofit/>
          </a:bodyPr>
          <a:lstStyle/>
          <a:p>
            <a:pPr algn="just">
              <a:buNone/>
            </a:pPr>
            <a:r>
              <a:rPr lang="nl-NL" sz="2400" dirty="0" smtClean="0"/>
              <a:t>	</a:t>
            </a:r>
            <a:r>
              <a:rPr lang="nl-NL" sz="2800" dirty="0" err="1"/>
              <a:t>W</a:t>
            </a:r>
            <a:r>
              <a:rPr lang="nl-NL" sz="2800" dirty="0" err="1" smtClean="0"/>
              <a:t>hen</a:t>
            </a:r>
            <a:r>
              <a:rPr lang="nl-NL" sz="2800" dirty="0" smtClean="0"/>
              <a:t> the contract </a:t>
            </a:r>
            <a:r>
              <a:rPr lang="nl-NL" sz="2800" dirty="0" err="1" smtClean="0"/>
              <a:t>also</a:t>
            </a:r>
            <a:r>
              <a:rPr lang="nl-NL" sz="2800" dirty="0" smtClean="0"/>
              <a:t> is </a:t>
            </a:r>
            <a:r>
              <a:rPr lang="nl-NL" sz="2800" dirty="0" err="1" smtClean="0"/>
              <a:t>intended</a:t>
            </a:r>
            <a:r>
              <a:rPr lang="nl-NL" sz="2800" dirty="0" smtClean="0"/>
              <a:t> to </a:t>
            </a:r>
            <a:r>
              <a:rPr lang="nl-NL" sz="2800" dirty="0" err="1" smtClean="0"/>
              <a:t>create</a:t>
            </a:r>
            <a:r>
              <a:rPr lang="nl-NL" sz="2800" dirty="0" smtClean="0"/>
              <a:t> </a:t>
            </a:r>
            <a:r>
              <a:rPr lang="nl-NL" sz="2800" dirty="0" err="1" smtClean="0"/>
              <a:t>rights</a:t>
            </a:r>
            <a:r>
              <a:rPr lang="nl-NL" sz="2800" dirty="0" smtClean="0"/>
              <a:t> </a:t>
            </a:r>
            <a:r>
              <a:rPr lang="nl-NL" sz="2800" dirty="0" err="1" smtClean="0"/>
              <a:t>towards</a:t>
            </a:r>
            <a:r>
              <a:rPr lang="nl-NL" sz="2800" dirty="0" smtClean="0"/>
              <a:t> </a:t>
            </a:r>
            <a:r>
              <a:rPr lang="nl-NL" sz="2800" dirty="0" err="1" smtClean="0"/>
              <a:t>third</a:t>
            </a:r>
            <a:r>
              <a:rPr lang="nl-NL" sz="2800" dirty="0" smtClean="0"/>
              <a:t> </a:t>
            </a:r>
            <a:r>
              <a:rPr lang="nl-NL" sz="2800" dirty="0" err="1" smtClean="0"/>
              <a:t>parties</a:t>
            </a:r>
            <a:r>
              <a:rPr lang="nl-NL" sz="2800" dirty="0" smtClean="0"/>
              <a:t>, </a:t>
            </a:r>
            <a:r>
              <a:rPr lang="nl-NL" sz="2800" dirty="0" err="1" smtClean="0"/>
              <a:t>not</a:t>
            </a:r>
            <a:r>
              <a:rPr lang="nl-NL" sz="2800" dirty="0" smtClean="0"/>
              <a:t> </a:t>
            </a:r>
            <a:r>
              <a:rPr lang="nl-NL" sz="2800" dirty="0" err="1" smtClean="0"/>
              <a:t>being</a:t>
            </a:r>
            <a:r>
              <a:rPr lang="nl-NL" sz="2800" dirty="0" smtClean="0"/>
              <a:t> party to the contract, </a:t>
            </a:r>
            <a:r>
              <a:rPr lang="nl-NL" sz="2800" dirty="0" err="1" smtClean="0"/>
              <a:t>such</a:t>
            </a:r>
            <a:r>
              <a:rPr lang="nl-NL" sz="2800" dirty="0" smtClean="0"/>
              <a:t> as </a:t>
            </a:r>
            <a:r>
              <a:rPr lang="nl-NL" sz="2800" dirty="0" err="1" smtClean="0"/>
              <a:t>Collective</a:t>
            </a:r>
            <a:r>
              <a:rPr lang="nl-NL" sz="2800" dirty="0" smtClean="0"/>
              <a:t> Labour </a:t>
            </a:r>
            <a:r>
              <a:rPr lang="nl-NL" sz="2800" dirty="0" err="1" smtClean="0"/>
              <a:t>Agreements</a:t>
            </a:r>
            <a:r>
              <a:rPr lang="nl-NL" sz="2800" dirty="0" smtClean="0"/>
              <a:t> (in Dutch: CAO) </a:t>
            </a:r>
            <a:r>
              <a:rPr lang="nl-NL" sz="2800" dirty="0" err="1" smtClean="0"/>
              <a:t>or</a:t>
            </a:r>
            <a:r>
              <a:rPr lang="nl-NL" sz="2800" dirty="0" smtClean="0"/>
              <a:t> public </a:t>
            </a:r>
            <a:r>
              <a:rPr lang="nl-NL" sz="2800" dirty="0" err="1" smtClean="0"/>
              <a:t>Notarial</a:t>
            </a:r>
            <a:r>
              <a:rPr lang="nl-NL" sz="2800" dirty="0" smtClean="0"/>
              <a:t> </a:t>
            </a:r>
            <a:r>
              <a:rPr lang="nl-NL" sz="2800" dirty="0" err="1" smtClean="0"/>
              <a:t>Deeds</a:t>
            </a:r>
            <a:r>
              <a:rPr lang="nl-NL" sz="2800" dirty="0" smtClean="0"/>
              <a:t>, </a:t>
            </a:r>
            <a:r>
              <a:rPr lang="nl-NL" sz="2800" dirty="0" err="1" smtClean="0"/>
              <a:t>then</a:t>
            </a:r>
            <a:r>
              <a:rPr lang="nl-NL" sz="2800" dirty="0" smtClean="0"/>
              <a:t> the </a:t>
            </a:r>
            <a:r>
              <a:rPr lang="nl-NL" sz="2800" dirty="0" err="1" smtClean="0"/>
              <a:t>literal</a:t>
            </a:r>
            <a:r>
              <a:rPr lang="nl-NL" sz="2800" dirty="0" smtClean="0"/>
              <a:t> </a:t>
            </a:r>
            <a:r>
              <a:rPr lang="nl-NL" sz="2800" dirty="0" err="1" smtClean="0"/>
              <a:t>text</a:t>
            </a:r>
            <a:r>
              <a:rPr lang="nl-NL" sz="2800" dirty="0" smtClean="0"/>
              <a:t> </a:t>
            </a:r>
            <a:r>
              <a:rPr lang="nl-NL" sz="2800" dirty="0" err="1" smtClean="0"/>
              <a:t>shall</a:t>
            </a:r>
            <a:r>
              <a:rPr lang="nl-NL" sz="2800" dirty="0" smtClean="0"/>
              <a:t> </a:t>
            </a:r>
            <a:r>
              <a:rPr lang="nl-NL" sz="2800" dirty="0" err="1" smtClean="0"/>
              <a:t>be</a:t>
            </a:r>
            <a:r>
              <a:rPr lang="nl-NL" sz="2800" dirty="0" smtClean="0"/>
              <a:t> </a:t>
            </a:r>
            <a:r>
              <a:rPr lang="nl-NL" sz="2800" dirty="0" err="1" smtClean="0"/>
              <a:t>decisive</a:t>
            </a:r>
            <a:r>
              <a:rPr lang="nl-NL" sz="2800" dirty="0" smtClean="0"/>
              <a:t> </a:t>
            </a:r>
            <a:r>
              <a:rPr lang="nl-NL" sz="2800" dirty="0" err="1" smtClean="0"/>
              <a:t>since</a:t>
            </a:r>
            <a:r>
              <a:rPr lang="nl-NL" sz="2800" dirty="0" smtClean="0"/>
              <a:t> </a:t>
            </a:r>
            <a:r>
              <a:rPr lang="nl-NL" sz="2800" dirty="0" err="1" smtClean="0"/>
              <a:t>any</a:t>
            </a:r>
            <a:r>
              <a:rPr lang="nl-NL" sz="2800" dirty="0" smtClean="0"/>
              <a:t> </a:t>
            </a:r>
            <a:r>
              <a:rPr lang="nl-NL" sz="2800" dirty="0" err="1" smtClean="0"/>
              <a:t>such</a:t>
            </a:r>
            <a:r>
              <a:rPr lang="nl-NL" sz="2800" dirty="0" smtClean="0"/>
              <a:t> </a:t>
            </a:r>
            <a:r>
              <a:rPr lang="nl-NL" sz="2800" dirty="0" err="1" smtClean="0"/>
              <a:t>third</a:t>
            </a:r>
            <a:r>
              <a:rPr lang="nl-NL" sz="2800" dirty="0" smtClean="0"/>
              <a:t> </a:t>
            </a:r>
            <a:r>
              <a:rPr lang="nl-NL" sz="2800" dirty="0" err="1" smtClean="0"/>
              <a:t>parties</a:t>
            </a:r>
            <a:r>
              <a:rPr lang="nl-NL" sz="2800" dirty="0" smtClean="0"/>
              <a:t> have </a:t>
            </a:r>
            <a:r>
              <a:rPr lang="nl-NL" sz="2800" dirty="0" err="1" smtClean="0"/>
              <a:t>not</a:t>
            </a:r>
            <a:r>
              <a:rPr lang="nl-NL" sz="2800" dirty="0" smtClean="0"/>
              <a:t> been </a:t>
            </a:r>
            <a:r>
              <a:rPr lang="nl-NL" sz="2800" dirty="0" err="1" smtClean="0"/>
              <a:t>involved</a:t>
            </a:r>
            <a:r>
              <a:rPr lang="nl-NL" sz="2800" dirty="0" smtClean="0"/>
              <a:t> in the </a:t>
            </a:r>
            <a:r>
              <a:rPr lang="nl-NL" sz="2800" dirty="0" err="1" smtClean="0"/>
              <a:t>formation</a:t>
            </a:r>
            <a:r>
              <a:rPr lang="nl-NL" sz="2800" dirty="0" smtClean="0"/>
              <a:t> of the contract and </a:t>
            </a:r>
            <a:r>
              <a:rPr lang="nl-NL" sz="2800" dirty="0" err="1" smtClean="0"/>
              <a:t>therefore</a:t>
            </a:r>
            <a:r>
              <a:rPr lang="nl-NL" sz="2800" dirty="0" smtClean="0"/>
              <a:t> </a:t>
            </a:r>
            <a:r>
              <a:rPr lang="nl-NL" sz="2800" dirty="0" err="1" smtClean="0"/>
              <a:t>not</a:t>
            </a:r>
            <a:r>
              <a:rPr lang="nl-NL" sz="2800" dirty="0" smtClean="0"/>
              <a:t> </a:t>
            </a:r>
            <a:r>
              <a:rPr lang="nl-NL" sz="2800" dirty="0" err="1" smtClean="0"/>
              <a:t>involved</a:t>
            </a:r>
            <a:r>
              <a:rPr lang="nl-NL" sz="2800" dirty="0" smtClean="0"/>
              <a:t> and </a:t>
            </a:r>
            <a:r>
              <a:rPr lang="nl-NL" sz="2800" dirty="0" err="1" smtClean="0"/>
              <a:t>known</a:t>
            </a:r>
            <a:r>
              <a:rPr lang="nl-NL" sz="2800" dirty="0" smtClean="0"/>
              <a:t> </a:t>
            </a:r>
            <a:r>
              <a:rPr lang="nl-NL" sz="2800" dirty="0" err="1" smtClean="0"/>
              <a:t>with</a:t>
            </a:r>
            <a:r>
              <a:rPr lang="nl-NL" sz="2800" dirty="0" smtClean="0"/>
              <a:t> the </a:t>
            </a:r>
            <a:r>
              <a:rPr lang="nl-NL" sz="2800" dirty="0" err="1" smtClean="0"/>
              <a:t>circumstances</a:t>
            </a:r>
            <a:r>
              <a:rPr lang="nl-NL" sz="2800" dirty="0" smtClean="0"/>
              <a:t> and </a:t>
            </a:r>
            <a:r>
              <a:rPr lang="nl-NL" sz="2800" dirty="0" err="1" smtClean="0"/>
              <a:t>intentions</a:t>
            </a:r>
            <a:r>
              <a:rPr lang="nl-NL" sz="2800" dirty="0" smtClean="0"/>
              <a:t> </a:t>
            </a:r>
            <a:r>
              <a:rPr lang="nl-NL" sz="2800" dirty="0" err="1" smtClean="0"/>
              <a:t>around</a:t>
            </a:r>
            <a:r>
              <a:rPr lang="nl-NL" sz="2800" dirty="0" smtClean="0"/>
              <a:t> the </a:t>
            </a:r>
            <a:r>
              <a:rPr lang="nl-NL" sz="2800" dirty="0" err="1" smtClean="0"/>
              <a:t>forming</a:t>
            </a:r>
            <a:r>
              <a:rPr lang="nl-NL" sz="2800" dirty="0" smtClean="0"/>
              <a:t> of the contact.</a:t>
            </a:r>
          </a:p>
          <a:p>
            <a:pPr algn="just">
              <a:buNone/>
            </a:pPr>
            <a:endParaRPr lang="nl-NL" sz="2800" dirty="0"/>
          </a:p>
          <a:p>
            <a:pPr algn="just">
              <a:buNone/>
            </a:pPr>
            <a:r>
              <a:rPr lang="nl-NL" sz="2800" dirty="0" smtClean="0"/>
              <a:t>	= 	in </a:t>
            </a:r>
            <a:r>
              <a:rPr lang="nl-NL" sz="2800" dirty="0" err="1" smtClean="0"/>
              <a:t>such</a:t>
            </a:r>
            <a:r>
              <a:rPr lang="nl-NL" sz="2800" dirty="0" smtClean="0"/>
              <a:t> cases a more </a:t>
            </a:r>
            <a:r>
              <a:rPr lang="nl-NL" sz="2800" dirty="0" err="1" smtClean="0"/>
              <a:t>objective</a:t>
            </a:r>
            <a:r>
              <a:rPr lang="nl-NL" sz="2800" dirty="0" smtClean="0"/>
              <a:t> approach </a:t>
            </a:r>
          </a:p>
          <a:p>
            <a:pPr algn="just">
              <a:buNone/>
            </a:pPr>
            <a:r>
              <a:rPr lang="nl-NL" sz="2800" dirty="0"/>
              <a:t>	</a:t>
            </a:r>
            <a:r>
              <a:rPr lang="nl-NL" sz="2800" dirty="0" smtClean="0"/>
              <a:t>	(</a:t>
            </a:r>
            <a:r>
              <a:rPr lang="nl-NL" sz="2800" dirty="0" err="1" smtClean="0"/>
              <a:t>however</a:t>
            </a:r>
            <a:r>
              <a:rPr lang="nl-NL" sz="2800" dirty="0" smtClean="0"/>
              <a:t> </a:t>
            </a:r>
            <a:r>
              <a:rPr lang="nl-NL" sz="2800" dirty="0" err="1" smtClean="0"/>
              <a:t>still</a:t>
            </a:r>
            <a:r>
              <a:rPr lang="nl-NL" sz="2800" dirty="0" smtClean="0"/>
              <a:t> ‘</a:t>
            </a:r>
            <a:r>
              <a:rPr lang="nl-NL" sz="2800" dirty="0" err="1" smtClean="0"/>
              <a:t>Haviltexing</a:t>
            </a:r>
            <a:r>
              <a:rPr lang="nl-NL" sz="2800" dirty="0" smtClean="0"/>
              <a:t>’)</a:t>
            </a:r>
            <a:endParaRPr lang="nl-NL" sz="28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55</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3923928"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908720"/>
            <a:ext cx="7886700" cy="4351338"/>
          </a:xfrm>
        </p:spPr>
        <p:txBody>
          <a:bodyPr/>
          <a:lstStyle/>
          <a:p>
            <a:pPr>
              <a:buNone/>
            </a:pPr>
            <a:r>
              <a:rPr lang="nl-NL" dirty="0" smtClean="0"/>
              <a:t>	</a:t>
            </a:r>
            <a:r>
              <a:rPr lang="nl-NL" sz="3200" dirty="0" smtClean="0"/>
              <a:t>More recent Dutch </a:t>
            </a:r>
            <a:r>
              <a:rPr lang="nl-NL" sz="3200" dirty="0" err="1" smtClean="0"/>
              <a:t>Supreme</a:t>
            </a:r>
            <a:r>
              <a:rPr lang="nl-NL" sz="3200" dirty="0" smtClean="0"/>
              <a:t> </a:t>
            </a:r>
            <a:r>
              <a:rPr lang="nl-NL" sz="3200" dirty="0" err="1" smtClean="0"/>
              <a:t>Court</a:t>
            </a:r>
            <a:r>
              <a:rPr lang="nl-NL" sz="3200" dirty="0" smtClean="0"/>
              <a:t> rulings </a:t>
            </a:r>
            <a:r>
              <a:rPr lang="nl-NL" sz="3200" dirty="0" err="1" smtClean="0"/>
              <a:t>on</a:t>
            </a:r>
            <a:r>
              <a:rPr lang="nl-NL" sz="3200" dirty="0"/>
              <a:t> </a:t>
            </a:r>
            <a:r>
              <a:rPr lang="nl-NL" sz="3200" dirty="0" err="1" smtClean="0"/>
              <a:t>this</a:t>
            </a:r>
            <a:r>
              <a:rPr lang="nl-NL" sz="3200" dirty="0" smtClean="0"/>
              <a:t> issue:</a:t>
            </a:r>
          </a:p>
          <a:p>
            <a:pPr>
              <a:buNone/>
            </a:pPr>
            <a:endParaRPr lang="nl-NL" sz="3200" dirty="0"/>
          </a:p>
          <a:p>
            <a:pPr lvl="1"/>
            <a:r>
              <a:rPr lang="nl-NL" sz="3200" dirty="0" smtClean="0"/>
              <a:t>Meyer/</a:t>
            </a:r>
            <a:r>
              <a:rPr lang="nl-NL" sz="3200" dirty="0" err="1" smtClean="0"/>
              <a:t>PontMeyer</a:t>
            </a:r>
            <a:r>
              <a:rPr lang="nl-NL" sz="3200" dirty="0" smtClean="0"/>
              <a:t> (19 </a:t>
            </a:r>
            <a:r>
              <a:rPr lang="nl-NL" sz="3200" dirty="0" err="1" smtClean="0"/>
              <a:t>January</a:t>
            </a:r>
            <a:r>
              <a:rPr lang="nl-NL" sz="3200" dirty="0" smtClean="0"/>
              <a:t> 2007)</a:t>
            </a:r>
          </a:p>
          <a:p>
            <a:pPr lvl="1"/>
            <a:r>
              <a:rPr lang="nl-NL" sz="3200" dirty="0" smtClean="0"/>
              <a:t>Derksen/Homburg (29 </a:t>
            </a:r>
            <a:r>
              <a:rPr lang="nl-NL" sz="3200" dirty="0" err="1" smtClean="0"/>
              <a:t>June</a:t>
            </a:r>
            <a:r>
              <a:rPr lang="nl-NL" sz="3200" dirty="0" smtClean="0"/>
              <a:t> 2007)</a:t>
            </a:r>
          </a:p>
          <a:p>
            <a:pPr lvl="1"/>
            <a:r>
              <a:rPr lang="nl-NL" sz="3200" dirty="0" smtClean="0"/>
              <a:t>Vodafone/ETC (19 </a:t>
            </a:r>
            <a:r>
              <a:rPr lang="nl-NL" sz="3200" dirty="0" err="1" smtClean="0"/>
              <a:t>October</a:t>
            </a:r>
            <a:r>
              <a:rPr lang="nl-NL" sz="3200" dirty="0" smtClean="0"/>
              <a:t> 2007)</a:t>
            </a:r>
          </a:p>
          <a:p>
            <a:pPr lvl="1"/>
            <a:r>
              <a:rPr lang="nl-NL" sz="3200" dirty="0" err="1" smtClean="0"/>
              <a:t>Lundiform</a:t>
            </a:r>
            <a:r>
              <a:rPr lang="nl-NL" sz="3200" dirty="0" smtClean="0"/>
              <a:t>/Mexx (5 April 2013)</a:t>
            </a:r>
            <a:endParaRPr lang="nl-NL" sz="32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56</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211960" y="6237312"/>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64705"/>
            <a:ext cx="8507288" cy="4752528"/>
          </a:xfrm>
        </p:spPr>
        <p:txBody>
          <a:bodyPr>
            <a:normAutofit/>
          </a:bodyPr>
          <a:lstStyle/>
          <a:p>
            <a:pPr>
              <a:buNone/>
            </a:pPr>
            <a:r>
              <a:rPr lang="nl-NL" sz="2800" dirty="0" smtClean="0"/>
              <a:t>	</a:t>
            </a:r>
            <a:r>
              <a:rPr lang="nl-NL" sz="3200" dirty="0" smtClean="0"/>
              <a:t>In </a:t>
            </a:r>
            <a:r>
              <a:rPr lang="nl-NL" sz="3200" dirty="0" err="1" smtClean="0"/>
              <a:t>interpreting</a:t>
            </a:r>
            <a:r>
              <a:rPr lang="nl-NL" sz="3200" dirty="0" smtClean="0"/>
              <a:t> commercial contracts relevant </a:t>
            </a:r>
            <a:r>
              <a:rPr lang="nl-NL" sz="3200" dirty="0" err="1" smtClean="0"/>
              <a:t>circumstances</a:t>
            </a:r>
            <a:r>
              <a:rPr lang="nl-NL" sz="3200" dirty="0" smtClean="0"/>
              <a:t> </a:t>
            </a:r>
            <a:r>
              <a:rPr lang="nl-NL" sz="3200" dirty="0" err="1" smtClean="0"/>
              <a:t>may</a:t>
            </a:r>
            <a:r>
              <a:rPr lang="nl-NL" sz="3200" dirty="0" smtClean="0"/>
              <a:t> </a:t>
            </a:r>
            <a:r>
              <a:rPr lang="nl-NL" sz="3200" dirty="0" err="1" smtClean="0"/>
              <a:t>be</a:t>
            </a:r>
            <a:r>
              <a:rPr lang="nl-NL" sz="3200" dirty="0" smtClean="0"/>
              <a:t> (</a:t>
            </a:r>
            <a:r>
              <a:rPr lang="nl-NL" sz="3200" dirty="0" err="1" smtClean="0"/>
              <a:t>amongst</a:t>
            </a:r>
            <a:r>
              <a:rPr lang="nl-NL" sz="3200" dirty="0" smtClean="0"/>
              <a:t> </a:t>
            </a:r>
            <a:r>
              <a:rPr lang="nl-NL" sz="3200" dirty="0" err="1" smtClean="0"/>
              <a:t>many</a:t>
            </a:r>
            <a:r>
              <a:rPr lang="nl-NL" sz="3200" dirty="0" smtClean="0"/>
              <a:t> </a:t>
            </a:r>
            <a:r>
              <a:rPr lang="nl-NL" sz="3200" dirty="0" err="1" smtClean="0"/>
              <a:t>others</a:t>
            </a:r>
            <a:r>
              <a:rPr lang="nl-NL" sz="3200" dirty="0" smtClean="0"/>
              <a:t>) (I):</a:t>
            </a:r>
          </a:p>
          <a:p>
            <a:pPr>
              <a:buNone/>
            </a:pPr>
            <a:endParaRPr lang="nl-NL" sz="3200" dirty="0" smtClean="0"/>
          </a:p>
          <a:p>
            <a:pPr lvl="1">
              <a:buFontTx/>
              <a:buChar char="-"/>
            </a:pPr>
            <a:r>
              <a:rPr lang="nl-NL" sz="3200" dirty="0" err="1" smtClean="0"/>
              <a:t>Whether</a:t>
            </a:r>
            <a:r>
              <a:rPr lang="nl-NL" sz="3200" dirty="0" smtClean="0"/>
              <a:t> the </a:t>
            </a:r>
            <a:r>
              <a:rPr lang="nl-NL" sz="3200" dirty="0" err="1" smtClean="0"/>
              <a:t>parties</a:t>
            </a:r>
            <a:r>
              <a:rPr lang="nl-NL" sz="3200" dirty="0" smtClean="0"/>
              <a:t> have </a:t>
            </a:r>
            <a:r>
              <a:rPr lang="nl-NL" sz="3200" dirty="0" err="1" smtClean="0"/>
              <a:t>negotiated</a:t>
            </a:r>
            <a:r>
              <a:rPr lang="nl-NL" sz="3200" dirty="0" smtClean="0"/>
              <a:t> the contract (and the </a:t>
            </a:r>
            <a:r>
              <a:rPr lang="nl-NL" sz="3200" dirty="0" err="1" smtClean="0"/>
              <a:t>ambiguous</a:t>
            </a:r>
            <a:r>
              <a:rPr lang="nl-NL" sz="3200" dirty="0" smtClean="0"/>
              <a:t> </a:t>
            </a:r>
            <a:r>
              <a:rPr lang="nl-NL" sz="3200" dirty="0" err="1" smtClean="0"/>
              <a:t>clause</a:t>
            </a:r>
            <a:r>
              <a:rPr lang="nl-NL" sz="3200" dirty="0" smtClean="0"/>
              <a:t>) </a:t>
            </a:r>
            <a:r>
              <a:rPr lang="nl-NL" sz="3200" dirty="0" err="1" smtClean="0"/>
              <a:t>or</a:t>
            </a:r>
            <a:r>
              <a:rPr lang="nl-NL" sz="3200" dirty="0" smtClean="0"/>
              <a:t> </a:t>
            </a:r>
            <a:r>
              <a:rPr lang="nl-NL" sz="3200" dirty="0" err="1" smtClean="0"/>
              <a:t>whether</a:t>
            </a:r>
            <a:r>
              <a:rPr lang="nl-NL" sz="3200" dirty="0" smtClean="0"/>
              <a:t> </a:t>
            </a:r>
            <a:r>
              <a:rPr lang="nl-NL" sz="3200" dirty="0" err="1" smtClean="0"/>
              <a:t>it</a:t>
            </a:r>
            <a:r>
              <a:rPr lang="nl-NL" sz="3200" dirty="0" smtClean="0"/>
              <a:t> </a:t>
            </a:r>
            <a:r>
              <a:rPr lang="nl-NL" sz="3200" dirty="0" err="1" smtClean="0"/>
              <a:t>might</a:t>
            </a:r>
            <a:r>
              <a:rPr lang="nl-NL" sz="3200" dirty="0" smtClean="0"/>
              <a:t> have been a ‘</a:t>
            </a:r>
            <a:r>
              <a:rPr lang="nl-NL" sz="3200" dirty="0" err="1" smtClean="0"/>
              <a:t>standard</a:t>
            </a:r>
            <a:r>
              <a:rPr lang="nl-NL" sz="3200" dirty="0" smtClean="0"/>
              <a:t>’ contract;</a:t>
            </a:r>
          </a:p>
          <a:p>
            <a:pPr lvl="1">
              <a:buFontTx/>
              <a:buChar char="-"/>
            </a:pPr>
            <a:endParaRPr lang="nl-NL" sz="3200" dirty="0" smtClean="0"/>
          </a:p>
          <a:p>
            <a:pPr lvl="1">
              <a:buFontTx/>
              <a:buChar char="-"/>
            </a:pPr>
            <a:r>
              <a:rPr lang="nl-NL" sz="3200" dirty="0" smtClean="0"/>
              <a:t>The nature of and the </a:t>
            </a:r>
            <a:r>
              <a:rPr lang="nl-NL" sz="3200" dirty="0" err="1" smtClean="0"/>
              <a:t>degree</a:t>
            </a:r>
            <a:r>
              <a:rPr lang="nl-NL" sz="3200" dirty="0" smtClean="0"/>
              <a:t> of detail in the contract </a:t>
            </a:r>
            <a:r>
              <a:rPr lang="nl-NL" sz="3200" dirty="0" err="1" smtClean="0"/>
              <a:t>between</a:t>
            </a:r>
            <a:r>
              <a:rPr lang="nl-NL" sz="3200" dirty="0" smtClean="0"/>
              <a:t> the </a:t>
            </a:r>
            <a:r>
              <a:rPr lang="nl-NL" sz="3200" dirty="0" err="1" smtClean="0"/>
              <a:t>parties</a:t>
            </a:r>
            <a:r>
              <a:rPr lang="nl-NL" sz="3200" dirty="0" smtClean="0"/>
              <a:t>;</a:t>
            </a:r>
          </a:p>
          <a:p>
            <a:pPr lvl="1">
              <a:buFontTx/>
              <a:buChar char="-"/>
            </a:pPr>
            <a:endParaRPr lang="nl-NL" dirty="0" smtClean="0"/>
          </a:p>
          <a:p>
            <a:pPr lvl="1">
              <a:buFontTx/>
              <a:buChar char="-"/>
            </a:pPr>
            <a:endParaRPr lang="nl-NL" dirty="0" smtClean="0"/>
          </a:p>
          <a:p>
            <a:pPr lvl="1">
              <a:buFontTx/>
              <a:buChar char="-"/>
            </a:pPr>
            <a:endParaRPr lang="nl-NL"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57</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64705"/>
            <a:ext cx="8229600" cy="4752528"/>
          </a:xfrm>
        </p:spPr>
        <p:txBody>
          <a:bodyPr>
            <a:normAutofit/>
          </a:bodyPr>
          <a:lstStyle/>
          <a:p>
            <a:pPr>
              <a:buNone/>
            </a:pPr>
            <a:r>
              <a:rPr lang="nl-NL" sz="2800" dirty="0" smtClean="0"/>
              <a:t>	</a:t>
            </a:r>
            <a:r>
              <a:rPr lang="nl-NL" sz="3200" dirty="0" smtClean="0"/>
              <a:t>In </a:t>
            </a:r>
            <a:r>
              <a:rPr lang="nl-NL" sz="3200" dirty="0" err="1" smtClean="0"/>
              <a:t>interpreting</a:t>
            </a:r>
            <a:r>
              <a:rPr lang="nl-NL" sz="3200" dirty="0" smtClean="0"/>
              <a:t> commercial contracts relevant </a:t>
            </a:r>
            <a:r>
              <a:rPr lang="nl-NL" sz="3200" dirty="0" err="1" smtClean="0"/>
              <a:t>circumstances</a:t>
            </a:r>
            <a:r>
              <a:rPr lang="nl-NL" sz="3200" dirty="0" smtClean="0"/>
              <a:t> </a:t>
            </a:r>
            <a:r>
              <a:rPr lang="nl-NL" sz="3200" dirty="0" err="1" smtClean="0"/>
              <a:t>may</a:t>
            </a:r>
            <a:r>
              <a:rPr lang="nl-NL" sz="3200" dirty="0" smtClean="0"/>
              <a:t> </a:t>
            </a:r>
            <a:r>
              <a:rPr lang="nl-NL" sz="3200" dirty="0" err="1" smtClean="0"/>
              <a:t>be</a:t>
            </a:r>
            <a:r>
              <a:rPr lang="nl-NL" sz="3200" dirty="0" smtClean="0"/>
              <a:t> (II):</a:t>
            </a:r>
          </a:p>
          <a:p>
            <a:pPr>
              <a:buNone/>
            </a:pPr>
            <a:endParaRPr lang="nl-NL" sz="3200" dirty="0" smtClean="0"/>
          </a:p>
          <a:p>
            <a:pPr lvl="1">
              <a:buFontTx/>
              <a:buChar char="-"/>
            </a:pPr>
            <a:r>
              <a:rPr lang="nl-NL" sz="3200" dirty="0" err="1" smtClean="0"/>
              <a:t>Whether</a:t>
            </a:r>
            <a:r>
              <a:rPr lang="nl-NL" sz="3200" dirty="0" smtClean="0"/>
              <a:t> the </a:t>
            </a:r>
            <a:r>
              <a:rPr lang="nl-NL" sz="3200" dirty="0" err="1" smtClean="0"/>
              <a:t>parties</a:t>
            </a:r>
            <a:r>
              <a:rPr lang="nl-NL" sz="3200" dirty="0" smtClean="0"/>
              <a:t> </a:t>
            </a:r>
            <a:r>
              <a:rPr lang="nl-NL" sz="3200" dirty="0" err="1" smtClean="0"/>
              <a:t>during</a:t>
            </a:r>
            <a:r>
              <a:rPr lang="nl-NL" sz="3200" dirty="0" smtClean="0"/>
              <a:t> the </a:t>
            </a:r>
            <a:r>
              <a:rPr lang="nl-NL" sz="3200" dirty="0" err="1" smtClean="0"/>
              <a:t>negotiations</a:t>
            </a:r>
            <a:r>
              <a:rPr lang="nl-NL" sz="3200" dirty="0" smtClean="0"/>
              <a:t> have been </a:t>
            </a:r>
            <a:r>
              <a:rPr lang="nl-NL" sz="3200" dirty="0" err="1" smtClean="0"/>
              <a:t>assisted</a:t>
            </a:r>
            <a:r>
              <a:rPr lang="nl-NL" sz="3200" dirty="0" smtClean="0"/>
              <a:t> </a:t>
            </a:r>
            <a:r>
              <a:rPr lang="nl-NL" sz="3200" dirty="0" err="1" smtClean="0"/>
              <a:t>by</a:t>
            </a:r>
            <a:r>
              <a:rPr lang="nl-NL" sz="3200" dirty="0" smtClean="0"/>
              <a:t> professional </a:t>
            </a:r>
            <a:r>
              <a:rPr lang="nl-NL" sz="3200" dirty="0" err="1" smtClean="0"/>
              <a:t>lawyers</a:t>
            </a:r>
            <a:r>
              <a:rPr lang="nl-NL" sz="3200" dirty="0" smtClean="0"/>
              <a:t>;</a:t>
            </a:r>
          </a:p>
          <a:p>
            <a:pPr lvl="1">
              <a:buFontTx/>
              <a:buChar char="-"/>
            </a:pPr>
            <a:endParaRPr lang="nl-NL" sz="3200" dirty="0" smtClean="0"/>
          </a:p>
          <a:p>
            <a:pPr lvl="1">
              <a:buFontTx/>
              <a:buChar char="-"/>
            </a:pPr>
            <a:r>
              <a:rPr lang="nl-NL" sz="3200" dirty="0" err="1" smtClean="0"/>
              <a:t>Whether</a:t>
            </a:r>
            <a:r>
              <a:rPr lang="nl-NL" sz="3200" dirty="0" smtClean="0"/>
              <a:t> </a:t>
            </a:r>
            <a:r>
              <a:rPr lang="nl-NL" sz="3200" dirty="0" err="1" smtClean="0"/>
              <a:t>an</a:t>
            </a:r>
            <a:r>
              <a:rPr lang="nl-NL" sz="3200" dirty="0" smtClean="0"/>
              <a:t> </a:t>
            </a:r>
            <a:r>
              <a:rPr lang="nl-NL" sz="3200" dirty="0" err="1" smtClean="0"/>
              <a:t>entire</a:t>
            </a:r>
            <a:r>
              <a:rPr lang="nl-NL" sz="3200" dirty="0" smtClean="0"/>
              <a:t> agreement clause is </a:t>
            </a:r>
            <a:r>
              <a:rPr lang="nl-NL" sz="3200" dirty="0" err="1" smtClean="0"/>
              <a:t>incorporated</a:t>
            </a:r>
            <a:r>
              <a:rPr lang="nl-NL" sz="3200" dirty="0" smtClean="0"/>
              <a:t> in </a:t>
            </a:r>
            <a:r>
              <a:rPr lang="nl-NL" sz="3200" dirty="0" err="1" smtClean="0"/>
              <a:t>the</a:t>
            </a:r>
            <a:r>
              <a:rPr lang="nl-NL" sz="3200" dirty="0" smtClean="0"/>
              <a:t> contract;</a:t>
            </a:r>
          </a:p>
          <a:p>
            <a:pPr lvl="1">
              <a:buFontTx/>
              <a:buChar char="-"/>
            </a:pPr>
            <a:endParaRPr lang="nl-NL" sz="2800" dirty="0"/>
          </a:p>
          <a:p>
            <a:pPr lvl="1">
              <a:buFontTx/>
              <a:buChar char="-"/>
            </a:pPr>
            <a:endParaRPr lang="nl-NL" dirty="0" smtClean="0"/>
          </a:p>
          <a:p>
            <a:pPr lvl="1">
              <a:buFontTx/>
              <a:buChar char="-"/>
            </a:pPr>
            <a:endParaRPr lang="nl-NL"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58</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211960" y="6309320"/>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64705"/>
            <a:ext cx="8229600" cy="4752528"/>
          </a:xfrm>
        </p:spPr>
        <p:txBody>
          <a:bodyPr>
            <a:normAutofit lnSpcReduction="10000"/>
          </a:bodyPr>
          <a:lstStyle/>
          <a:p>
            <a:pPr>
              <a:buNone/>
            </a:pPr>
            <a:r>
              <a:rPr lang="nl-NL" sz="2800" dirty="0" smtClean="0"/>
              <a:t>	</a:t>
            </a:r>
            <a:r>
              <a:rPr lang="nl-NL" sz="3200" dirty="0" smtClean="0"/>
              <a:t>In </a:t>
            </a:r>
            <a:r>
              <a:rPr lang="nl-NL" sz="3200" dirty="0" err="1" smtClean="0"/>
              <a:t>interpreting</a:t>
            </a:r>
            <a:r>
              <a:rPr lang="nl-NL" sz="3200" dirty="0" smtClean="0"/>
              <a:t> commercial contracts relevant </a:t>
            </a:r>
            <a:r>
              <a:rPr lang="nl-NL" sz="3200" dirty="0" err="1" smtClean="0"/>
              <a:t>circumstances</a:t>
            </a:r>
            <a:r>
              <a:rPr lang="nl-NL" sz="3200" dirty="0" smtClean="0"/>
              <a:t> </a:t>
            </a:r>
            <a:r>
              <a:rPr lang="nl-NL" sz="3200" dirty="0" err="1" smtClean="0"/>
              <a:t>may</a:t>
            </a:r>
            <a:r>
              <a:rPr lang="nl-NL" sz="3200" dirty="0" smtClean="0"/>
              <a:t> </a:t>
            </a:r>
            <a:r>
              <a:rPr lang="nl-NL" sz="3200" dirty="0" err="1" smtClean="0"/>
              <a:t>be</a:t>
            </a:r>
            <a:r>
              <a:rPr lang="nl-NL" sz="3200" dirty="0" smtClean="0"/>
              <a:t> (III):</a:t>
            </a:r>
          </a:p>
          <a:p>
            <a:pPr>
              <a:buNone/>
            </a:pPr>
            <a:endParaRPr lang="nl-NL" sz="3200" dirty="0" smtClean="0"/>
          </a:p>
          <a:p>
            <a:pPr lvl="1">
              <a:buFontTx/>
              <a:buChar char="-"/>
            </a:pPr>
            <a:r>
              <a:rPr lang="nl-NL" sz="3200" dirty="0" err="1" smtClean="0"/>
              <a:t>Whether</a:t>
            </a:r>
            <a:r>
              <a:rPr lang="nl-NL" sz="3200" dirty="0" smtClean="0"/>
              <a:t> </a:t>
            </a:r>
            <a:r>
              <a:rPr lang="nl-NL" sz="3200" dirty="0" err="1" smtClean="0"/>
              <a:t>it</a:t>
            </a:r>
            <a:r>
              <a:rPr lang="nl-NL" sz="3200" dirty="0" smtClean="0"/>
              <a:t> is a big or a small company </a:t>
            </a:r>
            <a:r>
              <a:rPr lang="nl-NL" sz="3200" dirty="0" err="1" smtClean="0"/>
              <a:t>using</a:t>
            </a:r>
            <a:r>
              <a:rPr lang="nl-NL" sz="3200" dirty="0" smtClean="0"/>
              <a:t> </a:t>
            </a:r>
            <a:r>
              <a:rPr lang="nl-NL" sz="3200" dirty="0" err="1" smtClean="0"/>
              <a:t>the</a:t>
            </a:r>
            <a:r>
              <a:rPr lang="nl-NL" sz="3200" dirty="0" smtClean="0"/>
              <a:t> contract;</a:t>
            </a:r>
          </a:p>
          <a:p>
            <a:pPr lvl="1">
              <a:buFontTx/>
              <a:buChar char="-"/>
            </a:pPr>
            <a:endParaRPr lang="nl-NL" sz="3200" dirty="0" smtClean="0"/>
          </a:p>
          <a:p>
            <a:pPr lvl="1">
              <a:buFontTx/>
              <a:buChar char="-"/>
            </a:pPr>
            <a:r>
              <a:rPr lang="nl-NL" sz="3200" dirty="0" err="1" smtClean="0"/>
              <a:t>What</a:t>
            </a:r>
            <a:r>
              <a:rPr lang="nl-NL" sz="3200" dirty="0" smtClean="0"/>
              <a:t> is common </a:t>
            </a:r>
            <a:r>
              <a:rPr lang="nl-NL" sz="3200" dirty="0" err="1" smtClean="0"/>
              <a:t>use</a:t>
            </a:r>
            <a:r>
              <a:rPr lang="nl-NL" sz="3200" dirty="0" smtClean="0"/>
              <a:t> in a </a:t>
            </a:r>
            <a:r>
              <a:rPr lang="nl-NL" sz="3200" dirty="0" err="1" smtClean="0"/>
              <a:t>specific</a:t>
            </a:r>
            <a:r>
              <a:rPr lang="nl-NL" sz="3200" dirty="0" smtClean="0"/>
              <a:t> branche of business;</a:t>
            </a:r>
          </a:p>
          <a:p>
            <a:pPr lvl="1">
              <a:buFontTx/>
              <a:buChar char="-"/>
            </a:pPr>
            <a:endParaRPr lang="nl-NL" sz="3200" dirty="0"/>
          </a:p>
          <a:p>
            <a:pPr lvl="1">
              <a:buFontTx/>
              <a:buChar char="-"/>
            </a:pPr>
            <a:r>
              <a:rPr lang="nl-NL" sz="3200" dirty="0" err="1" smtClean="0"/>
              <a:t>Who</a:t>
            </a:r>
            <a:r>
              <a:rPr lang="nl-NL" sz="3200" dirty="0" smtClean="0"/>
              <a:t> </a:t>
            </a:r>
            <a:r>
              <a:rPr lang="nl-NL" sz="3200" dirty="0" err="1" smtClean="0"/>
              <a:t>drafted</a:t>
            </a:r>
            <a:r>
              <a:rPr lang="nl-NL" sz="3200" dirty="0" smtClean="0"/>
              <a:t> </a:t>
            </a:r>
            <a:r>
              <a:rPr lang="nl-NL" sz="3200" dirty="0" err="1" smtClean="0"/>
              <a:t>the</a:t>
            </a:r>
            <a:r>
              <a:rPr lang="nl-NL" sz="3200" smtClean="0"/>
              <a:t> contract;</a:t>
            </a:r>
            <a:endParaRPr lang="nl-NL" sz="3200" dirty="0" smtClean="0"/>
          </a:p>
          <a:p>
            <a:pPr lvl="1">
              <a:buFontTx/>
              <a:buChar char="-"/>
            </a:pPr>
            <a:endParaRPr lang="nl-NL" sz="2800" dirty="0"/>
          </a:p>
          <a:p>
            <a:pPr lvl="1">
              <a:buFontTx/>
              <a:buChar char="-"/>
            </a:pPr>
            <a:endParaRPr lang="nl-NL" dirty="0" smtClean="0"/>
          </a:p>
          <a:p>
            <a:pPr lvl="1">
              <a:buFontTx/>
              <a:buChar char="-"/>
            </a:pPr>
            <a:endParaRPr lang="nl-NL"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59</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spTree>
    <p:extLst>
      <p:ext uri="{BB962C8B-B14F-4D97-AF65-F5344CB8AC3E}">
        <p14:creationId xmlns:p14="http://schemas.microsoft.com/office/powerpoint/2010/main" val="104124359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692696"/>
            <a:ext cx="8229600" cy="5184576"/>
          </a:xfrm>
        </p:spPr>
        <p:txBody>
          <a:bodyPr>
            <a:normAutofit/>
          </a:bodyPr>
          <a:lstStyle/>
          <a:p>
            <a:pPr algn="ctr">
              <a:buNone/>
            </a:pPr>
            <a:r>
              <a:rPr lang="en-GB" sz="4700" dirty="0" smtClean="0"/>
              <a:t>	</a:t>
            </a:r>
          </a:p>
          <a:p>
            <a:pPr algn="ctr">
              <a:buNone/>
            </a:pPr>
            <a:r>
              <a:rPr lang="en-GB" sz="4000" dirty="0" smtClean="0"/>
              <a:t>Kevin O’Connor vs. Oakhurst Dairy </a:t>
            </a:r>
          </a:p>
          <a:p>
            <a:pPr algn="ctr">
              <a:buNone/>
            </a:pPr>
            <a:r>
              <a:rPr lang="en-GB" sz="4000" dirty="0" smtClean="0"/>
              <a:t>	</a:t>
            </a:r>
          </a:p>
          <a:p>
            <a:pPr algn="ctr">
              <a:buNone/>
            </a:pPr>
            <a:r>
              <a:rPr lang="nl-NL" sz="4000" dirty="0" smtClean="0"/>
              <a:t>US </a:t>
            </a:r>
            <a:r>
              <a:rPr lang="nl-NL" sz="4000" dirty="0" err="1" smtClean="0"/>
              <a:t>Court</a:t>
            </a:r>
            <a:r>
              <a:rPr lang="nl-NL" sz="4000" dirty="0" smtClean="0"/>
              <a:t> of </a:t>
            </a:r>
            <a:r>
              <a:rPr lang="nl-NL" sz="4000" dirty="0" err="1" smtClean="0"/>
              <a:t>Appeals</a:t>
            </a:r>
            <a:r>
              <a:rPr lang="nl-NL" sz="4000" dirty="0" smtClean="0"/>
              <a:t>, 13 </a:t>
            </a:r>
            <a:r>
              <a:rPr lang="nl-NL" sz="4000" dirty="0" err="1" smtClean="0"/>
              <a:t>March</a:t>
            </a:r>
            <a:r>
              <a:rPr lang="nl-NL" sz="4000" dirty="0" smtClean="0"/>
              <a:t> 2017</a:t>
            </a:r>
          </a:p>
          <a:p>
            <a:pPr algn="ctr">
              <a:buNone/>
            </a:pPr>
            <a:r>
              <a:rPr lang="en-US" sz="4700" dirty="0" smtClean="0"/>
              <a:t> </a:t>
            </a:r>
            <a:endParaRPr lang="nl-NL" sz="4700" dirty="0" smtClean="0"/>
          </a:p>
          <a:p>
            <a:pPr>
              <a:buNone/>
            </a:pPr>
            <a:r>
              <a:rPr lang="en-GB" sz="8600" dirty="0" smtClean="0"/>
              <a:t>	</a:t>
            </a:r>
            <a:r>
              <a:rPr lang="en-GB" sz="5100" dirty="0" smtClean="0"/>
              <a:t> </a:t>
            </a:r>
            <a:endParaRPr lang="nl-NL" sz="51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6</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pic>
        <p:nvPicPr>
          <p:cNvPr id="3074" name="Picture 2" descr="Afbeeldingsresultaat voor oakhurst dai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231" y="3933056"/>
            <a:ext cx="2472209" cy="130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1080"/>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764705"/>
            <a:ext cx="8640960" cy="4752528"/>
          </a:xfrm>
        </p:spPr>
        <p:txBody>
          <a:bodyPr>
            <a:normAutofit/>
          </a:bodyPr>
          <a:lstStyle/>
          <a:p>
            <a:pPr>
              <a:buNone/>
            </a:pPr>
            <a:r>
              <a:rPr lang="nl-NL" dirty="0" smtClean="0"/>
              <a:t>	</a:t>
            </a:r>
            <a:r>
              <a:rPr lang="nl-NL" sz="2800" dirty="0" smtClean="0"/>
              <a:t>In </a:t>
            </a:r>
            <a:r>
              <a:rPr lang="nl-NL" sz="2800" dirty="0" err="1" smtClean="0"/>
              <a:t>interpreting</a:t>
            </a:r>
            <a:r>
              <a:rPr lang="nl-NL" sz="2800" dirty="0" smtClean="0"/>
              <a:t> commercial contracts relevant </a:t>
            </a:r>
            <a:r>
              <a:rPr lang="nl-NL" sz="2800" dirty="0" err="1" smtClean="0"/>
              <a:t>circumstances</a:t>
            </a:r>
            <a:r>
              <a:rPr lang="nl-NL" sz="2800" dirty="0" smtClean="0"/>
              <a:t> </a:t>
            </a:r>
            <a:r>
              <a:rPr lang="nl-NL" sz="2800" dirty="0" err="1" smtClean="0"/>
              <a:t>may</a:t>
            </a:r>
            <a:r>
              <a:rPr lang="nl-NL" sz="2800" dirty="0" smtClean="0"/>
              <a:t> </a:t>
            </a:r>
            <a:r>
              <a:rPr lang="nl-NL" sz="2800" dirty="0" err="1" smtClean="0"/>
              <a:t>be</a:t>
            </a:r>
            <a:r>
              <a:rPr lang="nl-NL" sz="2800" dirty="0" smtClean="0"/>
              <a:t> (IV):</a:t>
            </a:r>
          </a:p>
          <a:p>
            <a:pPr>
              <a:buNone/>
            </a:pPr>
            <a:endParaRPr lang="nl-NL" sz="2800" dirty="0" smtClean="0"/>
          </a:p>
          <a:p>
            <a:pPr lvl="1" algn="just">
              <a:buFontTx/>
              <a:buChar char="-"/>
            </a:pPr>
            <a:r>
              <a:rPr lang="nl-NL" sz="2800" dirty="0" smtClean="0"/>
              <a:t>The </a:t>
            </a:r>
            <a:r>
              <a:rPr lang="nl-NL" sz="2800" dirty="0" err="1" smtClean="0"/>
              <a:t>precise</a:t>
            </a:r>
            <a:r>
              <a:rPr lang="nl-NL" sz="2800" dirty="0" smtClean="0"/>
              <a:t> wording of the contract – </a:t>
            </a:r>
            <a:r>
              <a:rPr lang="nl-NL" sz="2800" dirty="0" err="1" smtClean="0"/>
              <a:t>obviously</a:t>
            </a:r>
            <a:r>
              <a:rPr lang="nl-NL" sz="2800" dirty="0" smtClean="0"/>
              <a:t>  – </a:t>
            </a:r>
            <a:r>
              <a:rPr lang="nl-NL" sz="2800" dirty="0" err="1" smtClean="0"/>
              <a:t>remains</a:t>
            </a:r>
            <a:r>
              <a:rPr lang="nl-NL" sz="2800" dirty="0" smtClean="0"/>
              <a:t> </a:t>
            </a:r>
            <a:r>
              <a:rPr lang="nl-NL" sz="2800" dirty="0" err="1" smtClean="0"/>
              <a:t>quite</a:t>
            </a:r>
            <a:r>
              <a:rPr lang="nl-NL" sz="2800" dirty="0" smtClean="0"/>
              <a:t> relevant, </a:t>
            </a:r>
            <a:r>
              <a:rPr lang="nl-NL" sz="2800" dirty="0" err="1" smtClean="0"/>
              <a:t>however</a:t>
            </a:r>
            <a:r>
              <a:rPr lang="nl-NL" sz="2800" dirty="0" smtClean="0"/>
              <a:t> </a:t>
            </a:r>
            <a:r>
              <a:rPr lang="nl-NL" sz="2800" dirty="0" err="1" smtClean="0"/>
              <a:t>always</a:t>
            </a:r>
            <a:r>
              <a:rPr lang="nl-NL" sz="2800" dirty="0" smtClean="0"/>
              <a:t> </a:t>
            </a:r>
            <a:r>
              <a:rPr lang="nl-NL" sz="2800" dirty="0" err="1" smtClean="0"/>
              <a:t>being</a:t>
            </a:r>
            <a:r>
              <a:rPr lang="nl-NL" sz="2800" dirty="0" smtClean="0"/>
              <a:t> ‘</a:t>
            </a:r>
            <a:r>
              <a:rPr lang="nl-NL" sz="2800" dirty="0" err="1" smtClean="0"/>
              <a:t>one</a:t>
            </a:r>
            <a:r>
              <a:rPr lang="nl-NL" sz="2800" dirty="0" smtClean="0"/>
              <a:t> of the’ </a:t>
            </a:r>
            <a:r>
              <a:rPr lang="nl-NL" sz="2800" dirty="0" err="1" smtClean="0"/>
              <a:t>circumstances</a:t>
            </a:r>
            <a:r>
              <a:rPr lang="nl-NL" sz="2800" dirty="0" smtClean="0"/>
              <a:t> in case of </a:t>
            </a:r>
            <a:r>
              <a:rPr lang="nl-NL" sz="2800" dirty="0" err="1" smtClean="0"/>
              <a:t>an</a:t>
            </a:r>
            <a:r>
              <a:rPr lang="nl-NL" sz="2800" dirty="0" smtClean="0"/>
              <a:t> </a:t>
            </a:r>
            <a:r>
              <a:rPr lang="nl-NL" sz="2800" dirty="0" err="1" smtClean="0"/>
              <a:t>ambiguous</a:t>
            </a:r>
            <a:r>
              <a:rPr lang="nl-NL" sz="2800" dirty="0" smtClean="0"/>
              <a:t> contract or contract clause; and</a:t>
            </a:r>
          </a:p>
          <a:p>
            <a:pPr lvl="1" algn="just">
              <a:buFontTx/>
              <a:buChar char="-"/>
            </a:pPr>
            <a:endParaRPr lang="nl-NL" sz="2800" dirty="0" smtClean="0"/>
          </a:p>
          <a:p>
            <a:pPr lvl="1" algn="just">
              <a:buFontTx/>
              <a:buChar char="-"/>
            </a:pPr>
            <a:r>
              <a:rPr lang="nl-NL" sz="2800" dirty="0" err="1"/>
              <a:t>a</a:t>
            </a:r>
            <a:r>
              <a:rPr lang="nl-NL" sz="2800" dirty="0" err="1" smtClean="0"/>
              <a:t>gain</a:t>
            </a:r>
            <a:r>
              <a:rPr lang="nl-NL" sz="2800" dirty="0"/>
              <a:t>: </a:t>
            </a:r>
            <a:r>
              <a:rPr lang="nl-NL" sz="2800" dirty="0" err="1"/>
              <a:t>evidence</a:t>
            </a:r>
            <a:r>
              <a:rPr lang="nl-NL" sz="2800" dirty="0"/>
              <a:t> </a:t>
            </a:r>
            <a:r>
              <a:rPr lang="nl-NL" sz="2800" dirty="0" err="1"/>
              <a:t>shall</a:t>
            </a:r>
            <a:r>
              <a:rPr lang="nl-NL" sz="2800" dirty="0"/>
              <a:t> have </a:t>
            </a:r>
            <a:r>
              <a:rPr lang="nl-NL" sz="2800" dirty="0" err="1"/>
              <a:t>to</a:t>
            </a:r>
            <a:r>
              <a:rPr lang="nl-NL" sz="2800" dirty="0"/>
              <a:t> </a:t>
            </a:r>
            <a:r>
              <a:rPr lang="nl-NL" sz="2800" dirty="0" err="1"/>
              <a:t>be</a:t>
            </a:r>
            <a:r>
              <a:rPr lang="nl-NL" sz="2800" dirty="0"/>
              <a:t> </a:t>
            </a:r>
            <a:r>
              <a:rPr lang="nl-NL" sz="2800" dirty="0" err="1" smtClean="0"/>
              <a:t>delivered</a:t>
            </a:r>
            <a:r>
              <a:rPr lang="nl-NL" sz="2800" dirty="0" smtClean="0"/>
              <a:t>, but even </a:t>
            </a:r>
            <a:r>
              <a:rPr lang="nl-NL" sz="2800" dirty="0" err="1" smtClean="0"/>
              <a:t>evidence</a:t>
            </a:r>
            <a:r>
              <a:rPr lang="nl-NL" sz="2800" dirty="0" smtClean="0"/>
              <a:t> </a:t>
            </a:r>
            <a:r>
              <a:rPr lang="nl-NL" sz="2800" dirty="0" err="1" smtClean="0"/>
              <a:t>disputing</a:t>
            </a:r>
            <a:r>
              <a:rPr lang="nl-NL" sz="2800" dirty="0" smtClean="0"/>
              <a:t> the most </a:t>
            </a:r>
            <a:r>
              <a:rPr lang="nl-NL" sz="2800" dirty="0" err="1" smtClean="0"/>
              <a:t>logical</a:t>
            </a:r>
            <a:r>
              <a:rPr lang="nl-NL" sz="2800" dirty="0" smtClean="0"/>
              <a:t>, </a:t>
            </a:r>
            <a:r>
              <a:rPr lang="nl-NL" sz="2800" dirty="0" err="1" smtClean="0"/>
              <a:t>language-based</a:t>
            </a:r>
            <a:r>
              <a:rPr lang="nl-NL" sz="2800" dirty="0" smtClean="0"/>
              <a:t> </a:t>
            </a:r>
            <a:r>
              <a:rPr lang="nl-NL" sz="2800" dirty="0" err="1" smtClean="0"/>
              <a:t>explanation</a:t>
            </a:r>
            <a:r>
              <a:rPr lang="nl-NL" sz="2800" dirty="0" smtClean="0"/>
              <a:t> in </a:t>
            </a:r>
            <a:r>
              <a:rPr lang="nl-NL" sz="2800" dirty="0" err="1" smtClean="0"/>
              <a:t>principle</a:t>
            </a:r>
            <a:r>
              <a:rPr lang="nl-NL" sz="2800" dirty="0" smtClean="0"/>
              <a:t> </a:t>
            </a:r>
            <a:r>
              <a:rPr lang="nl-NL" sz="2800" dirty="0" err="1" smtClean="0"/>
              <a:t>remains</a:t>
            </a:r>
            <a:r>
              <a:rPr lang="nl-NL" sz="2800" dirty="0" smtClean="0"/>
              <a:t> </a:t>
            </a:r>
            <a:r>
              <a:rPr lang="nl-NL" sz="2800" dirty="0" err="1" smtClean="0"/>
              <a:t>possible</a:t>
            </a:r>
            <a:r>
              <a:rPr lang="nl-NL" sz="2800" dirty="0" smtClean="0"/>
              <a:t>.</a:t>
            </a:r>
          </a:p>
          <a:p>
            <a:pPr lvl="1" algn="just">
              <a:buFontTx/>
              <a:buChar char="-"/>
            </a:pPr>
            <a:endParaRPr lang="nl-NL" dirty="0" smtClean="0"/>
          </a:p>
          <a:p>
            <a:pPr lvl="1">
              <a:buFontTx/>
              <a:buChar char="-"/>
            </a:pPr>
            <a:endParaRPr lang="nl-NL"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60</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067944"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764704"/>
            <a:ext cx="8640960" cy="5040559"/>
          </a:xfrm>
        </p:spPr>
        <p:txBody>
          <a:bodyPr>
            <a:normAutofit lnSpcReduction="10000"/>
          </a:bodyPr>
          <a:lstStyle/>
          <a:p>
            <a:pPr algn="ctr">
              <a:buNone/>
            </a:pPr>
            <a:r>
              <a:rPr lang="nl-NL" dirty="0" smtClean="0"/>
              <a:t>	</a:t>
            </a:r>
            <a:r>
              <a:rPr lang="nl-NL" sz="3200" dirty="0" smtClean="0"/>
              <a:t>Tegen dit laatste hikt men in de Common </a:t>
            </a:r>
            <a:r>
              <a:rPr lang="nl-NL" sz="3200" dirty="0" err="1" smtClean="0"/>
              <a:t>Law</a:t>
            </a:r>
            <a:r>
              <a:rPr lang="nl-NL" sz="3200" dirty="0" smtClean="0"/>
              <a:t> wereld nogal aan, maar mijn stelling is dat als je werkelijk kunt bewijzen dat het tussen partijen echt anders is (geweest) dan uit de strikt letterlijke tekst van de overeenkomst voortvloeit, welke uitkomst prefereer je dan?</a:t>
            </a:r>
          </a:p>
          <a:p>
            <a:pPr algn="ctr">
              <a:buNone/>
            </a:pPr>
            <a:endParaRPr lang="nl-NL" sz="3200" dirty="0"/>
          </a:p>
          <a:p>
            <a:pPr algn="ctr">
              <a:buNone/>
            </a:pPr>
            <a:r>
              <a:rPr lang="nl-NL" sz="3200" dirty="0" smtClean="0"/>
              <a:t>	Denk daarbij dan nog eens aan de uitkomst in eerste instantie in de zaak Rogers </a:t>
            </a:r>
            <a:r>
              <a:rPr lang="nl-NL" sz="3200" dirty="0" err="1" smtClean="0"/>
              <a:t>vs</a:t>
            </a:r>
            <a:r>
              <a:rPr lang="nl-NL" sz="3200" dirty="0" smtClean="0"/>
              <a:t> </a:t>
            </a:r>
            <a:r>
              <a:rPr lang="nl-NL" sz="3200" dirty="0" err="1" smtClean="0"/>
              <a:t>Aliant</a:t>
            </a:r>
            <a:r>
              <a:rPr lang="nl-NL" sz="3200" dirty="0" smtClean="0"/>
              <a:t>: als die gelijkwaardige Franse tekst er niet was geweest, was de zaak op één komma en een strikt letterlijke lezing van wat er dan staat, beslist.</a:t>
            </a:r>
          </a:p>
          <a:p>
            <a:pPr lvl="1">
              <a:buFontTx/>
              <a:buChar char="-"/>
            </a:pPr>
            <a:endParaRPr lang="nl-NL"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61</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067944" y="6093296"/>
            <a:ext cx="1047750" cy="352425"/>
          </a:xfrm>
          <a:prstGeom prst="rect">
            <a:avLst/>
          </a:prstGeom>
          <a:noFill/>
          <a:ln w="9525">
            <a:noFill/>
            <a:miter lim="800000"/>
            <a:headEnd/>
            <a:tailEnd/>
          </a:ln>
        </p:spPr>
      </p:pic>
    </p:spTree>
    <p:extLst>
      <p:ext uri="{BB962C8B-B14F-4D97-AF65-F5344CB8AC3E}">
        <p14:creationId xmlns:p14="http://schemas.microsoft.com/office/powerpoint/2010/main" val="2284610360"/>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692696"/>
            <a:ext cx="7632848" cy="5433467"/>
          </a:xfrm>
        </p:spPr>
        <p:txBody>
          <a:bodyPr/>
          <a:lstStyle/>
          <a:p>
            <a:pPr algn="just">
              <a:buNone/>
            </a:pPr>
            <a:r>
              <a:rPr lang="nl-NL" dirty="0" smtClean="0"/>
              <a:t>	</a:t>
            </a:r>
            <a:endParaRPr lang="nl-NL" sz="3200" dirty="0" smtClean="0"/>
          </a:p>
          <a:p>
            <a:pPr algn="ctr">
              <a:buNone/>
            </a:pPr>
            <a:r>
              <a:rPr lang="nl-NL" sz="3200" dirty="0" err="1" smtClean="0"/>
              <a:t>Intriguing</a:t>
            </a:r>
            <a:r>
              <a:rPr lang="nl-NL" sz="3200" dirty="0" smtClean="0"/>
              <a:t> </a:t>
            </a:r>
            <a:r>
              <a:rPr lang="nl-NL" sz="3200" dirty="0" err="1" smtClean="0"/>
              <a:t>question</a:t>
            </a:r>
            <a:r>
              <a:rPr lang="nl-NL" sz="3200" dirty="0" smtClean="0"/>
              <a:t>: </a:t>
            </a:r>
          </a:p>
          <a:p>
            <a:pPr algn="just">
              <a:buNone/>
            </a:pPr>
            <a:endParaRPr lang="nl-NL" sz="3200" dirty="0"/>
          </a:p>
          <a:p>
            <a:pPr algn="ctr">
              <a:buNone/>
            </a:pPr>
            <a:r>
              <a:rPr lang="nl-NL" sz="3600" dirty="0" smtClean="0"/>
              <a:t>	</a:t>
            </a:r>
            <a:r>
              <a:rPr lang="nl-NL" sz="3600" dirty="0" err="1" smtClean="0"/>
              <a:t>How</a:t>
            </a:r>
            <a:r>
              <a:rPr lang="nl-NL" sz="3600" dirty="0" smtClean="0"/>
              <a:t> </a:t>
            </a:r>
            <a:r>
              <a:rPr lang="nl-NL" sz="3600" dirty="0" err="1" smtClean="0"/>
              <a:t>would</a:t>
            </a:r>
            <a:r>
              <a:rPr lang="nl-NL" sz="3600" dirty="0" smtClean="0"/>
              <a:t> </a:t>
            </a:r>
            <a:r>
              <a:rPr lang="nl-NL" sz="3600" dirty="0" err="1" smtClean="0"/>
              <a:t>O’Connor</a:t>
            </a:r>
            <a:r>
              <a:rPr lang="nl-NL" sz="3600" dirty="0" smtClean="0"/>
              <a:t>/</a:t>
            </a:r>
            <a:r>
              <a:rPr lang="nl-NL" sz="3600" dirty="0" err="1" smtClean="0"/>
              <a:t>Oakhurst</a:t>
            </a:r>
            <a:r>
              <a:rPr lang="nl-NL" sz="3600" dirty="0" smtClean="0"/>
              <a:t> </a:t>
            </a:r>
            <a:r>
              <a:rPr lang="nl-NL" sz="3600" dirty="0" err="1" smtClean="0"/>
              <a:t>Dairy</a:t>
            </a:r>
            <a:r>
              <a:rPr lang="nl-NL" sz="3600" dirty="0" smtClean="0"/>
              <a:t>,  </a:t>
            </a:r>
            <a:r>
              <a:rPr lang="nl-NL" sz="3600" dirty="0" err="1" smtClean="0"/>
              <a:t>Rogers</a:t>
            </a:r>
            <a:r>
              <a:rPr lang="nl-NL" sz="3600" dirty="0" smtClean="0"/>
              <a:t>/</a:t>
            </a:r>
            <a:r>
              <a:rPr lang="nl-NL" sz="3600" dirty="0" err="1" smtClean="0"/>
              <a:t>Aliant</a:t>
            </a:r>
            <a:r>
              <a:rPr lang="nl-NL" sz="3600" dirty="0"/>
              <a:t> </a:t>
            </a:r>
            <a:r>
              <a:rPr lang="nl-NL" sz="3600" dirty="0" smtClean="0"/>
              <a:t>and </a:t>
            </a:r>
            <a:r>
              <a:rPr lang="nl-NL" sz="3600" dirty="0" err="1" smtClean="0"/>
              <a:t>Rainy</a:t>
            </a:r>
            <a:r>
              <a:rPr lang="nl-NL" sz="3600" dirty="0" smtClean="0"/>
              <a:t> </a:t>
            </a:r>
            <a:r>
              <a:rPr lang="nl-NL" sz="3600" dirty="0" err="1" smtClean="0"/>
              <a:t>Sky</a:t>
            </a:r>
            <a:r>
              <a:rPr lang="nl-NL" sz="3600" dirty="0" smtClean="0"/>
              <a:t>/Kookmin Bank have </a:t>
            </a:r>
            <a:r>
              <a:rPr lang="nl-NL" sz="3600" dirty="0" err="1" smtClean="0"/>
              <a:t>ended</a:t>
            </a:r>
            <a:r>
              <a:rPr lang="nl-NL" sz="3600" dirty="0" smtClean="0"/>
              <a:t> </a:t>
            </a:r>
            <a:r>
              <a:rPr lang="nl-NL" sz="3600" dirty="0" err="1" smtClean="0"/>
              <a:t>when</a:t>
            </a:r>
            <a:r>
              <a:rPr lang="nl-NL" sz="3600" dirty="0" smtClean="0"/>
              <a:t> Dutch </a:t>
            </a:r>
            <a:r>
              <a:rPr lang="nl-NL" sz="3600" dirty="0" err="1" smtClean="0"/>
              <a:t>law</a:t>
            </a:r>
            <a:r>
              <a:rPr lang="nl-NL" sz="3600" dirty="0" smtClean="0"/>
              <a:t> </a:t>
            </a:r>
            <a:r>
              <a:rPr lang="nl-NL" sz="3600" dirty="0" err="1" smtClean="0"/>
              <a:t>would</a:t>
            </a:r>
            <a:r>
              <a:rPr lang="nl-NL" sz="3600" dirty="0" smtClean="0"/>
              <a:t> have </a:t>
            </a:r>
            <a:r>
              <a:rPr lang="nl-NL" sz="3600" dirty="0" err="1" smtClean="0"/>
              <a:t>applied</a:t>
            </a:r>
            <a:r>
              <a:rPr lang="nl-NL" sz="3600" dirty="0" smtClean="0"/>
              <a:t> </a:t>
            </a:r>
            <a:r>
              <a:rPr lang="nl-NL" sz="3600" dirty="0" err="1" smtClean="0"/>
              <a:t>thereto</a:t>
            </a:r>
            <a:r>
              <a:rPr lang="nl-NL" sz="3600" dirty="0" smtClean="0"/>
              <a:t>? </a:t>
            </a:r>
            <a:endParaRPr lang="nl-NL" sz="36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62</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3707904"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fbeeldingsresultaat voor wijzende v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088603"/>
            <a:ext cx="4286250" cy="407670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83568" y="692696"/>
            <a:ext cx="7632848" cy="5433467"/>
          </a:xfrm>
        </p:spPr>
        <p:txBody>
          <a:bodyPr/>
          <a:lstStyle/>
          <a:p>
            <a:pPr algn="just">
              <a:buNone/>
            </a:pPr>
            <a:r>
              <a:rPr lang="nl-NL" dirty="0" smtClean="0"/>
              <a:t>	</a:t>
            </a:r>
            <a:endParaRPr lang="nl-NL" sz="3200" dirty="0" smtClean="0"/>
          </a:p>
          <a:p>
            <a:pPr algn="ctr">
              <a:buNone/>
            </a:pPr>
            <a:r>
              <a:rPr lang="nl-NL" sz="3200" dirty="0" smtClean="0"/>
              <a:t>Even more </a:t>
            </a:r>
            <a:r>
              <a:rPr lang="nl-NL" sz="3200" dirty="0" err="1" smtClean="0"/>
              <a:t>intriguing</a:t>
            </a:r>
            <a:r>
              <a:rPr lang="nl-NL" sz="3200" dirty="0" smtClean="0"/>
              <a:t> question: </a:t>
            </a:r>
          </a:p>
          <a:p>
            <a:pPr algn="just">
              <a:buNone/>
            </a:pPr>
            <a:endParaRPr lang="nl-NL" sz="3200" dirty="0" smtClean="0"/>
          </a:p>
          <a:p>
            <a:pPr>
              <a:buNone/>
            </a:pPr>
            <a:r>
              <a:rPr lang="nl-NL" sz="3200" dirty="0" err="1" smtClean="0"/>
              <a:t>And</a:t>
            </a:r>
            <a:r>
              <a:rPr lang="nl-NL" sz="3200" dirty="0" smtClean="0"/>
              <a:t> </a:t>
            </a:r>
            <a:r>
              <a:rPr lang="nl-NL" sz="3200" dirty="0" err="1" smtClean="0"/>
              <a:t>which</a:t>
            </a:r>
            <a:r>
              <a:rPr lang="nl-NL" sz="3200" dirty="0" smtClean="0"/>
              <a:t> end </a:t>
            </a:r>
          </a:p>
          <a:p>
            <a:pPr>
              <a:buNone/>
            </a:pPr>
            <a:r>
              <a:rPr lang="nl-NL" sz="3200" dirty="0" err="1"/>
              <a:t>w</a:t>
            </a:r>
            <a:r>
              <a:rPr lang="nl-NL" sz="3200" dirty="0" err="1" smtClean="0"/>
              <a:t>ould</a:t>
            </a:r>
            <a:endParaRPr lang="nl-NL" sz="3200" dirty="0" smtClean="0"/>
          </a:p>
          <a:p>
            <a:pPr>
              <a:buNone/>
            </a:pPr>
            <a:r>
              <a:rPr lang="nl-NL" sz="4000" dirty="0" err="1" smtClean="0">
                <a:solidFill>
                  <a:srgbClr val="FF0000"/>
                </a:solidFill>
              </a:rPr>
              <a:t>you</a:t>
            </a:r>
            <a:r>
              <a:rPr lang="nl-NL" sz="4000" dirty="0" smtClean="0">
                <a:solidFill>
                  <a:srgbClr val="FF0000"/>
                </a:solidFill>
              </a:rPr>
              <a:t> </a:t>
            </a:r>
          </a:p>
          <a:p>
            <a:pPr>
              <a:buNone/>
            </a:pPr>
            <a:r>
              <a:rPr lang="nl-NL" sz="3200" dirty="0" err="1" smtClean="0"/>
              <a:t>prefer</a:t>
            </a:r>
            <a:r>
              <a:rPr lang="nl-NL" sz="3200" dirty="0" smtClean="0"/>
              <a:t>??</a:t>
            </a:r>
            <a:endParaRPr lang="nl-NL" sz="32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63</a:t>
            </a:fld>
            <a:endParaRPr lang="nl-NL"/>
          </a:p>
        </p:txBody>
      </p:sp>
      <p:pic>
        <p:nvPicPr>
          <p:cNvPr id="9" name="Afbeelding 8" descr="http://www.zwartboladvocaten.nl/app/direct/static/images/emailfooterzwartbollogo"/>
          <p:cNvPicPr/>
          <p:nvPr/>
        </p:nvPicPr>
        <p:blipFill>
          <a:blip r:embed="rId3" cstate="print"/>
          <a:srcRect/>
          <a:stretch>
            <a:fillRect/>
          </a:stretch>
        </p:blipFill>
        <p:spPr bwMode="auto">
          <a:xfrm>
            <a:off x="3707904" y="6165304"/>
            <a:ext cx="1047750" cy="352425"/>
          </a:xfrm>
          <a:prstGeom prst="rect">
            <a:avLst/>
          </a:prstGeom>
          <a:noFill/>
          <a:ln w="9525">
            <a:noFill/>
            <a:miter lim="800000"/>
            <a:headEnd/>
            <a:tailEnd/>
          </a:ln>
        </p:spPr>
      </p:pic>
    </p:spTree>
    <p:extLst>
      <p:ext uri="{BB962C8B-B14F-4D97-AF65-F5344CB8AC3E}">
        <p14:creationId xmlns:p14="http://schemas.microsoft.com/office/powerpoint/2010/main" val="486498792"/>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7624" y="1600200"/>
            <a:ext cx="6552728" cy="4525963"/>
          </a:xfrm>
        </p:spPr>
        <p:txBody>
          <a:bodyPr/>
          <a:lstStyle/>
          <a:p>
            <a:pPr algn="ctr">
              <a:buNone/>
            </a:pPr>
            <a:r>
              <a:rPr lang="nl-NL" dirty="0" smtClean="0"/>
              <a:t>	</a:t>
            </a:r>
            <a:r>
              <a:rPr lang="nl-NL" sz="3600" dirty="0" err="1" smtClean="0"/>
              <a:t>Based</a:t>
            </a:r>
            <a:r>
              <a:rPr lang="nl-NL" sz="3600" dirty="0" smtClean="0"/>
              <a:t> </a:t>
            </a:r>
            <a:r>
              <a:rPr lang="nl-NL" sz="3600" dirty="0" err="1" smtClean="0"/>
              <a:t>upon</a:t>
            </a:r>
            <a:r>
              <a:rPr lang="nl-NL" sz="3600" dirty="0" smtClean="0"/>
              <a:t> </a:t>
            </a:r>
            <a:r>
              <a:rPr lang="nl-NL" sz="3600" dirty="0" err="1" smtClean="0"/>
              <a:t>this</a:t>
            </a:r>
            <a:r>
              <a:rPr lang="nl-NL" sz="3600" dirty="0" smtClean="0"/>
              <a:t> legal </a:t>
            </a:r>
            <a:r>
              <a:rPr lang="nl-NL" sz="3600" dirty="0" err="1" smtClean="0"/>
              <a:t>framework</a:t>
            </a:r>
            <a:r>
              <a:rPr lang="nl-NL" sz="3600" dirty="0" smtClean="0"/>
              <a:t> Dutch </a:t>
            </a:r>
            <a:r>
              <a:rPr lang="nl-NL" sz="3600" dirty="0" err="1" smtClean="0"/>
              <a:t>law</a:t>
            </a:r>
            <a:r>
              <a:rPr lang="nl-NL" sz="3600" dirty="0" smtClean="0"/>
              <a:t> offers </a:t>
            </a:r>
            <a:r>
              <a:rPr lang="nl-NL" sz="3600" dirty="0" err="1" smtClean="0"/>
              <a:t>quite</a:t>
            </a:r>
            <a:r>
              <a:rPr lang="nl-NL" sz="3600" dirty="0" smtClean="0"/>
              <a:t> a </a:t>
            </a:r>
            <a:r>
              <a:rPr lang="nl-NL" sz="3600" dirty="0" err="1" smtClean="0"/>
              <a:t>holistic</a:t>
            </a:r>
            <a:r>
              <a:rPr lang="nl-NL" sz="3600" dirty="0" smtClean="0"/>
              <a:t> </a:t>
            </a:r>
            <a:r>
              <a:rPr lang="nl-NL" sz="3600" dirty="0" err="1" smtClean="0"/>
              <a:t>approach</a:t>
            </a:r>
            <a:r>
              <a:rPr lang="nl-NL" sz="3600" dirty="0" smtClean="0"/>
              <a:t> in </a:t>
            </a:r>
            <a:r>
              <a:rPr lang="nl-NL" sz="3600" dirty="0" err="1" smtClean="0"/>
              <a:t>understanding</a:t>
            </a:r>
            <a:r>
              <a:rPr lang="nl-NL" sz="3600" dirty="0" smtClean="0"/>
              <a:t> and </a:t>
            </a:r>
            <a:r>
              <a:rPr lang="nl-NL" sz="3600" dirty="0" err="1" smtClean="0"/>
              <a:t>interpreting</a:t>
            </a:r>
            <a:r>
              <a:rPr lang="nl-NL" sz="3600" dirty="0" smtClean="0"/>
              <a:t> </a:t>
            </a:r>
            <a:r>
              <a:rPr lang="nl-NL" sz="3600" dirty="0" err="1" smtClean="0"/>
              <a:t>ambiguous</a:t>
            </a:r>
            <a:r>
              <a:rPr lang="nl-NL" sz="3600" dirty="0" smtClean="0"/>
              <a:t> </a:t>
            </a:r>
            <a:r>
              <a:rPr lang="nl-NL" sz="3600" dirty="0" err="1" smtClean="0"/>
              <a:t>contracts</a:t>
            </a:r>
            <a:r>
              <a:rPr lang="nl-NL" sz="3600" dirty="0" smtClean="0"/>
              <a:t> </a:t>
            </a:r>
            <a:r>
              <a:rPr lang="nl-NL" sz="3600" dirty="0" err="1" smtClean="0"/>
              <a:t>or</a:t>
            </a:r>
            <a:r>
              <a:rPr lang="nl-NL" sz="3600" dirty="0" smtClean="0"/>
              <a:t> contract </a:t>
            </a:r>
            <a:r>
              <a:rPr lang="nl-NL" sz="3600" dirty="0" err="1" smtClean="0"/>
              <a:t>clauses</a:t>
            </a:r>
            <a:r>
              <a:rPr lang="nl-NL" sz="3600" dirty="0" smtClean="0"/>
              <a:t>. </a:t>
            </a:r>
            <a:endParaRPr lang="nl-NL" sz="36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64</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139952"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692696"/>
            <a:ext cx="8229600" cy="5184576"/>
          </a:xfrm>
        </p:spPr>
        <p:txBody>
          <a:bodyPr>
            <a:normAutofit/>
          </a:bodyPr>
          <a:lstStyle/>
          <a:p>
            <a:pPr algn="ctr">
              <a:buNone/>
            </a:pPr>
            <a:r>
              <a:rPr lang="en-GB" sz="4700" dirty="0" smtClean="0"/>
              <a:t>	</a:t>
            </a:r>
          </a:p>
          <a:p>
            <a:pPr algn="ctr">
              <a:buNone/>
            </a:pPr>
            <a:endParaRPr lang="en-US" sz="40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65</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4067944" y="6165304"/>
            <a:ext cx="1047750" cy="352425"/>
          </a:xfrm>
          <a:prstGeom prst="rect">
            <a:avLst/>
          </a:prstGeom>
          <a:noFill/>
          <a:ln w="9525">
            <a:noFill/>
            <a:miter lim="800000"/>
            <a:headEnd/>
            <a:tailEnd/>
          </a:ln>
        </p:spPr>
      </p:pic>
      <p:pic>
        <p:nvPicPr>
          <p:cNvPr id="2058" name="Picture 10" descr="Afbeeldingsresultaat voor chainsaw"/>
          <p:cNvPicPr>
            <a:picLocks noChangeAspect="1" noChangeArrowheads="1"/>
          </p:cNvPicPr>
          <p:nvPr/>
        </p:nvPicPr>
        <p:blipFill rotWithShape="1">
          <a:blip r:embed="rId3">
            <a:extLst>
              <a:ext uri="{28A0092B-C50C-407E-A947-70E740481C1C}">
                <a14:useLocalDpi xmlns:a14="http://schemas.microsoft.com/office/drawing/2010/main" val="0"/>
              </a:ext>
            </a:extLst>
          </a:blip>
          <a:srcRect l="23081" r="13048"/>
          <a:stretch/>
        </p:blipFill>
        <p:spPr bwMode="auto">
          <a:xfrm>
            <a:off x="5004048" y="1527621"/>
            <a:ext cx="3240361" cy="351493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fbeeldingsresultaat voor justice stat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06" y="1527410"/>
            <a:ext cx="3242101" cy="351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53716"/>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gn="just">
              <a:buNone/>
            </a:pPr>
            <a:r>
              <a:rPr lang="nl-NL" sz="3600" dirty="0" smtClean="0"/>
              <a:t>	</a:t>
            </a:r>
          </a:p>
          <a:p>
            <a:pPr algn="ctr">
              <a:buNone/>
            </a:pPr>
            <a:r>
              <a:rPr lang="nl-NL" sz="3600" dirty="0" smtClean="0"/>
              <a:t>	</a:t>
            </a:r>
            <a:r>
              <a:rPr lang="nl-NL" sz="3600" dirty="0" err="1" smtClean="0"/>
              <a:t>It</a:t>
            </a:r>
            <a:r>
              <a:rPr lang="nl-NL" sz="3600" dirty="0" smtClean="0"/>
              <a:t> is of </a:t>
            </a:r>
            <a:r>
              <a:rPr lang="nl-NL" sz="3600" dirty="0" err="1" smtClean="0"/>
              <a:t>course</a:t>
            </a:r>
            <a:r>
              <a:rPr lang="nl-NL" sz="3600" dirty="0" smtClean="0"/>
              <a:t> up to </a:t>
            </a:r>
            <a:r>
              <a:rPr lang="nl-NL" sz="3600" dirty="0" err="1" smtClean="0"/>
              <a:t>daily</a:t>
            </a:r>
            <a:r>
              <a:rPr lang="nl-NL" sz="3600" dirty="0" smtClean="0"/>
              <a:t> </a:t>
            </a:r>
            <a:r>
              <a:rPr lang="nl-NL" sz="3600" dirty="0" err="1" smtClean="0"/>
              <a:t>practice</a:t>
            </a:r>
            <a:r>
              <a:rPr lang="nl-NL" sz="3600" dirty="0" smtClean="0"/>
              <a:t> to </a:t>
            </a:r>
            <a:r>
              <a:rPr lang="nl-NL" sz="3600" dirty="0" err="1" smtClean="0"/>
              <a:t>choose</a:t>
            </a:r>
            <a:r>
              <a:rPr lang="nl-NL" sz="3600" dirty="0" smtClean="0"/>
              <a:t> </a:t>
            </a:r>
            <a:r>
              <a:rPr lang="nl-NL" sz="3600" dirty="0" err="1" smtClean="0"/>
              <a:t>which</a:t>
            </a:r>
            <a:r>
              <a:rPr lang="nl-NL" sz="3600" dirty="0" smtClean="0"/>
              <a:t> </a:t>
            </a:r>
            <a:r>
              <a:rPr lang="nl-NL" sz="3600" dirty="0" err="1" smtClean="0"/>
              <a:t>approach</a:t>
            </a:r>
            <a:r>
              <a:rPr lang="nl-NL" sz="3600" dirty="0" smtClean="0"/>
              <a:t> is to </a:t>
            </a:r>
            <a:r>
              <a:rPr lang="nl-NL" sz="3600" dirty="0" err="1" smtClean="0"/>
              <a:t>be</a:t>
            </a:r>
            <a:r>
              <a:rPr lang="nl-NL" sz="3600" dirty="0" smtClean="0"/>
              <a:t> </a:t>
            </a:r>
            <a:r>
              <a:rPr lang="nl-NL" sz="3600" dirty="0" err="1" smtClean="0"/>
              <a:t>preferred</a:t>
            </a:r>
            <a:r>
              <a:rPr lang="nl-NL" sz="3600" dirty="0" smtClean="0"/>
              <a:t>.</a:t>
            </a:r>
            <a:endParaRPr lang="nl-NL" sz="36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66</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139952" y="6165304"/>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332656"/>
            <a:ext cx="7886700" cy="5844307"/>
          </a:xfrm>
        </p:spPr>
        <p:txBody>
          <a:bodyPr>
            <a:normAutofit/>
          </a:bodyPr>
          <a:lstStyle/>
          <a:p>
            <a:pPr algn="just">
              <a:buNone/>
            </a:pPr>
            <a:r>
              <a:rPr lang="nl-NL" sz="3600" dirty="0" smtClean="0"/>
              <a:t>	</a:t>
            </a:r>
            <a:endParaRPr lang="nl-NL" sz="3600" dirty="0"/>
          </a:p>
        </p:txBody>
      </p:sp>
      <p:sp>
        <p:nvSpPr>
          <p:cNvPr id="4" name="Tijdelijke aanduiding voor dianummer 3"/>
          <p:cNvSpPr>
            <a:spLocks noGrp="1"/>
          </p:cNvSpPr>
          <p:nvPr>
            <p:ph type="sldNum" sz="quarter" idx="12"/>
          </p:nvPr>
        </p:nvSpPr>
        <p:spPr/>
        <p:txBody>
          <a:bodyPr/>
          <a:lstStyle/>
          <a:p>
            <a:fld id="{2D005EA6-4FFA-4B26-8E5B-33594EFADC80}" type="slidenum">
              <a:rPr lang="nl-NL" smtClean="0"/>
              <a:pPr/>
              <a:t>67</a:t>
            </a:fld>
            <a:endParaRPr lang="nl-NL"/>
          </a:p>
        </p:txBody>
      </p:sp>
      <p:pic>
        <p:nvPicPr>
          <p:cNvPr id="9" name="Afbeelding 8" descr="http://www.zwartboladvocaten.nl/app/direct/static/images/emailfooterzwartbollogo"/>
          <p:cNvPicPr/>
          <p:nvPr/>
        </p:nvPicPr>
        <p:blipFill>
          <a:blip r:embed="rId2" cstate="print"/>
          <a:srcRect/>
          <a:stretch>
            <a:fillRect/>
          </a:stretch>
        </p:blipFill>
        <p:spPr bwMode="auto">
          <a:xfrm>
            <a:off x="4139952" y="6165304"/>
            <a:ext cx="1047750" cy="352425"/>
          </a:xfrm>
          <a:prstGeom prst="rect">
            <a:avLst/>
          </a:prstGeom>
          <a:noFill/>
          <a:ln w="9525">
            <a:noFill/>
            <a:miter lim="800000"/>
            <a:headEnd/>
            <a:tailEnd/>
          </a:ln>
        </p:spPr>
      </p:pic>
      <p:pic>
        <p:nvPicPr>
          <p:cNvPr id="1026" name="Picture 2" descr="Afbeeldingsresultaat voor koopt nederlandse waar dan helpen wij elka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93" y="647056"/>
            <a:ext cx="7538813" cy="520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9004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692696"/>
            <a:ext cx="8229600" cy="5184576"/>
          </a:xfrm>
        </p:spPr>
        <p:txBody>
          <a:bodyPr>
            <a:normAutofit fontScale="40000" lnSpcReduction="20000"/>
          </a:bodyPr>
          <a:lstStyle/>
          <a:p>
            <a:pPr>
              <a:buNone/>
            </a:pPr>
            <a:r>
              <a:rPr lang="en-GB" dirty="0" smtClean="0"/>
              <a:t>	</a:t>
            </a:r>
            <a:r>
              <a:rPr lang="en-GB" sz="8600" dirty="0" smtClean="0"/>
              <a:t>According to Maine overtime state law, the following types of activities are exempted from overtime pay:</a:t>
            </a:r>
            <a:endParaRPr lang="nl-NL" sz="8600" dirty="0" smtClean="0"/>
          </a:p>
          <a:p>
            <a:pPr>
              <a:buNone/>
            </a:pPr>
            <a:r>
              <a:rPr lang="en-GB" sz="8600" dirty="0" smtClean="0"/>
              <a:t> </a:t>
            </a:r>
            <a:endParaRPr lang="nl-NL" sz="8600" dirty="0" smtClean="0"/>
          </a:p>
          <a:p>
            <a:pPr>
              <a:buNone/>
            </a:pPr>
            <a:r>
              <a:rPr lang="en-GB" sz="8600" dirty="0" smtClean="0"/>
              <a:t>		“</a:t>
            </a:r>
            <a:r>
              <a:rPr lang="en-GB" sz="8600" i="1" dirty="0" smtClean="0"/>
              <a:t>The canning, processing, preserving, 	freezing, drying, marketing, storing, </a:t>
            </a:r>
            <a:br>
              <a:rPr lang="en-GB" sz="8600" i="1" dirty="0" smtClean="0"/>
            </a:br>
            <a:r>
              <a:rPr lang="en-GB" sz="8600" i="1" dirty="0" smtClean="0"/>
              <a:t>	packing for shipment or distribution of:</a:t>
            </a:r>
          </a:p>
          <a:p>
            <a:pPr>
              <a:buNone/>
            </a:pPr>
            <a:endParaRPr lang="nl-NL" sz="8600" dirty="0" smtClean="0"/>
          </a:p>
          <a:p>
            <a:pPr>
              <a:buNone/>
            </a:pPr>
            <a:r>
              <a:rPr lang="en-GB" sz="8600" i="1" dirty="0" smtClean="0"/>
              <a:t>		(1) Agricultural produce;</a:t>
            </a:r>
            <a:endParaRPr lang="nl-NL" sz="8600" dirty="0" smtClean="0"/>
          </a:p>
          <a:p>
            <a:pPr>
              <a:buNone/>
            </a:pPr>
            <a:r>
              <a:rPr lang="en-GB" sz="8600" i="1" dirty="0" smtClean="0"/>
              <a:t>		(2) Meat and fish products; and</a:t>
            </a:r>
            <a:endParaRPr lang="nl-NL" sz="8600" dirty="0" smtClean="0"/>
          </a:p>
          <a:p>
            <a:pPr>
              <a:buNone/>
            </a:pPr>
            <a:r>
              <a:rPr lang="en-GB" sz="8600" i="1" dirty="0" smtClean="0"/>
              <a:t>		(3) Perishable foods.</a:t>
            </a:r>
            <a:r>
              <a:rPr lang="en-GB" sz="8600" dirty="0" smtClean="0"/>
              <a:t>”</a:t>
            </a:r>
            <a:endParaRPr lang="nl-NL" sz="8600" dirty="0" smtClean="0"/>
          </a:p>
          <a:p>
            <a:pPr>
              <a:buNone/>
            </a:pPr>
            <a:r>
              <a:rPr lang="en-GB" sz="5100" dirty="0" smtClean="0"/>
              <a:t> </a:t>
            </a:r>
            <a:endParaRPr lang="nl-NL" sz="5100" dirty="0" smtClean="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7</a:t>
            </a:fld>
            <a:endParaRPr lang="nl-NL" dirty="0"/>
          </a:p>
        </p:txBody>
      </p:sp>
      <p:pic>
        <p:nvPicPr>
          <p:cNvPr id="10" name="Afbeelding 9" descr="http://www.zwartboladvocaten.nl/app/direct/static/images/emailfooterzwartbollogo"/>
          <p:cNvPicPr/>
          <p:nvPr/>
        </p:nvPicPr>
        <p:blipFill>
          <a:blip r:embed="rId2" cstate="print"/>
          <a:srcRect/>
          <a:stretch>
            <a:fillRect/>
          </a:stretch>
        </p:blipFill>
        <p:spPr bwMode="auto">
          <a:xfrm>
            <a:off x="3923928" y="6093296"/>
            <a:ext cx="1047750" cy="352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buNone/>
            </a:pPr>
            <a:r>
              <a:rPr lang="en-GB" dirty="0" smtClean="0"/>
              <a:t>	</a:t>
            </a:r>
            <a:endParaRPr lang="nl-NL" sz="999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8</a:t>
            </a:fld>
            <a:endParaRPr lang="nl-NL"/>
          </a:p>
        </p:txBody>
      </p:sp>
      <p:pic>
        <p:nvPicPr>
          <p:cNvPr id="10" name="Afbeelding 9" descr="Comma-300x224.jpg"/>
          <p:cNvPicPr>
            <a:picLocks noChangeAspect="1"/>
          </p:cNvPicPr>
          <p:nvPr/>
        </p:nvPicPr>
        <p:blipFill>
          <a:blip r:embed="rId2" cstate="print"/>
          <a:stretch>
            <a:fillRect/>
          </a:stretch>
        </p:blipFill>
        <p:spPr>
          <a:xfrm>
            <a:off x="1547664" y="764704"/>
            <a:ext cx="6075675" cy="4536504"/>
          </a:xfrm>
          <a:prstGeom prst="rect">
            <a:avLst/>
          </a:prstGeom>
        </p:spPr>
      </p:pic>
      <p:pic>
        <p:nvPicPr>
          <p:cNvPr id="11" name="Afbeelding 10" descr="http://www.zwartboladvocaten.nl/app/direct/static/images/emailfooterzwartbollogo"/>
          <p:cNvPicPr/>
          <p:nvPr/>
        </p:nvPicPr>
        <p:blipFill>
          <a:blip r:embed="rId3" cstate="print"/>
          <a:srcRect/>
          <a:stretch>
            <a:fillRect/>
          </a:stretch>
        </p:blipFill>
        <p:spPr bwMode="auto">
          <a:xfrm>
            <a:off x="4139952" y="6237312"/>
            <a:ext cx="1047750" cy="352425"/>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just">
              <a:buNone/>
            </a:pPr>
            <a:r>
              <a:rPr lang="en-GB" dirty="0" smtClean="0"/>
              <a:t>	</a:t>
            </a:r>
            <a:r>
              <a:rPr lang="en-GB" sz="3200" dirty="0" smtClean="0"/>
              <a:t>The </a:t>
            </a:r>
            <a:r>
              <a:rPr lang="en-GB" sz="3200" dirty="0"/>
              <a:t>serial comma, also known as the Oxford comma for its endorsement by the Oxford University Press style rulebook, is a comma used just before the coordinating conjunction (“and,” or “or,” for example) when three or more terms are listed. </a:t>
            </a:r>
            <a:endParaRPr lang="nl-NL" sz="3200" dirty="0"/>
          </a:p>
          <a:p>
            <a:endParaRPr lang="nl-NL" dirty="0"/>
          </a:p>
        </p:txBody>
      </p:sp>
      <p:sp>
        <p:nvSpPr>
          <p:cNvPr id="5" name="Tijdelijke aanduiding voor dianummer 4"/>
          <p:cNvSpPr>
            <a:spLocks noGrp="1"/>
          </p:cNvSpPr>
          <p:nvPr>
            <p:ph type="sldNum" sz="quarter" idx="12"/>
          </p:nvPr>
        </p:nvSpPr>
        <p:spPr/>
        <p:txBody>
          <a:bodyPr/>
          <a:lstStyle/>
          <a:p>
            <a:fld id="{2D005EA6-4FFA-4B26-8E5B-33594EFADC80}" type="slidenum">
              <a:rPr lang="nl-NL" smtClean="0"/>
              <a:pPr/>
              <a:t>9</a:t>
            </a:fld>
            <a:endParaRPr lang="nl-NL"/>
          </a:p>
        </p:txBody>
      </p:sp>
      <p:pic>
        <p:nvPicPr>
          <p:cNvPr id="10" name="Afbeelding 9" descr="http://www.zwartboladvocaten.nl/app/direct/static/images/emailfooterzwartbollogo"/>
          <p:cNvPicPr/>
          <p:nvPr/>
        </p:nvPicPr>
        <p:blipFill>
          <a:blip r:embed="rId2" cstate="print"/>
          <a:srcRect/>
          <a:stretch>
            <a:fillRect/>
          </a:stretch>
        </p:blipFill>
        <p:spPr bwMode="auto">
          <a:xfrm>
            <a:off x="3995936" y="6309320"/>
            <a:ext cx="1047750" cy="45719"/>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TotalTime>
  <Words>163</Words>
  <Application>Microsoft Office PowerPoint</Application>
  <PresentationFormat>Diavoorstelling (4:3)</PresentationFormat>
  <Paragraphs>360</Paragraphs>
  <Slides>67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67</vt:i4>
      </vt:variant>
    </vt:vector>
  </HeadingPairs>
  <TitlesOfParts>
    <vt:vector size="71" baseType="lpstr">
      <vt:lpstr>Arial</vt:lpstr>
      <vt:lpstr>Calibri</vt:lpstr>
      <vt:lpstr>Calibri Light</vt:lpstr>
      <vt:lpstr>Kantoorthema</vt:lpstr>
      <vt:lpstr>Interpretation of  commercial contracts   A view from ‘the other’ side  of the Channel   Bas Ort   13 September 2018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nathalie</dc:creator>
  <cp:lastModifiedBy>Mod1</cp:lastModifiedBy>
  <cp:revision>132</cp:revision>
  <cp:lastPrinted>2018-09-11T07:46:44Z</cp:lastPrinted>
  <dcterms:created xsi:type="dcterms:W3CDTF">2017-05-01T06:49:53Z</dcterms:created>
  <dcterms:modified xsi:type="dcterms:W3CDTF">2018-09-11T08:27:21Z</dcterms:modified>
</cp:coreProperties>
</file>