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57" r:id="rId3"/>
    <p:sldId id="258" r:id="rId4"/>
    <p:sldId id="260" r:id="rId5"/>
    <p:sldId id="261" r:id="rId6"/>
    <p:sldId id="262" r:id="rId7"/>
    <p:sldId id="264" r:id="rId8"/>
    <p:sldId id="265" r:id="rId9"/>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varScale="1">
        <p:scale>
          <a:sx n="86" d="100"/>
          <a:sy n="86" d="100"/>
        </p:scale>
        <p:origin x="562" y="5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33200E-7B5C-4C1F-B692-BC544AFC59C7}" type="datetimeFigureOut">
              <a:rPr lang="nl-NL" smtClean="0"/>
              <a:t>29-11-2022</a:t>
            </a:fld>
            <a:endParaRPr lang="nl-NL" dirty="0"/>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FB2D43-CA9B-4B99-9A34-0E6D98851562}" type="slidenum">
              <a:rPr lang="nl-NL" smtClean="0"/>
              <a:t>‹#›</a:t>
            </a:fld>
            <a:endParaRPr lang="nl-NL" dirty="0"/>
          </a:p>
        </p:txBody>
      </p:sp>
    </p:spTree>
    <p:extLst>
      <p:ext uri="{BB962C8B-B14F-4D97-AF65-F5344CB8AC3E}">
        <p14:creationId xmlns:p14="http://schemas.microsoft.com/office/powerpoint/2010/main" val="3578883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62AADD-657D-4BA0-B96E-1E779B52F2B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03C4C885-C902-4AC1-A5EE-E5426ACB3C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31FCCBB5-105C-45CD-BC7A-A5FC6E92682E}"/>
              </a:ext>
            </a:extLst>
          </p:cNvPr>
          <p:cNvSpPr>
            <a:spLocks noGrp="1"/>
          </p:cNvSpPr>
          <p:nvPr>
            <p:ph type="dt" sz="half" idx="10"/>
          </p:nvPr>
        </p:nvSpPr>
        <p:spPr/>
        <p:txBody>
          <a:bodyPr/>
          <a:lstStyle/>
          <a:p>
            <a:fld id="{17C81270-84DD-40CC-8287-C65E074EC041}" type="datetime1">
              <a:rPr lang="nl-NL" smtClean="0"/>
              <a:t>29-11-2022</a:t>
            </a:fld>
            <a:endParaRPr lang="nl-NL" dirty="0"/>
          </a:p>
        </p:txBody>
      </p:sp>
      <p:sp>
        <p:nvSpPr>
          <p:cNvPr id="5" name="Tijdelijke aanduiding voor voettekst 4">
            <a:extLst>
              <a:ext uri="{FF2B5EF4-FFF2-40B4-BE49-F238E27FC236}">
                <a16:creationId xmlns:a16="http://schemas.microsoft.com/office/drawing/2014/main" id="{FE3357E9-1DCD-436F-9802-3A616EE2668C}"/>
              </a:ext>
            </a:extLst>
          </p:cNvPr>
          <p:cNvSpPr>
            <a:spLocks noGrp="1"/>
          </p:cNvSpPr>
          <p:nvPr>
            <p:ph type="ftr" sz="quarter" idx="11"/>
          </p:nvPr>
        </p:nvSpPr>
        <p:spPr/>
        <p:txBody>
          <a:bodyPr/>
          <a:lstStyle/>
          <a:p>
            <a:r>
              <a:rPr lang="nl-NL" dirty="0"/>
              <a:t>NVV Scriptieprijs 2021 - nominatie</a:t>
            </a:r>
          </a:p>
        </p:txBody>
      </p:sp>
      <p:sp>
        <p:nvSpPr>
          <p:cNvPr id="6" name="Tijdelijke aanduiding voor dianummer 5">
            <a:extLst>
              <a:ext uri="{FF2B5EF4-FFF2-40B4-BE49-F238E27FC236}">
                <a16:creationId xmlns:a16="http://schemas.microsoft.com/office/drawing/2014/main" id="{4D9104FC-40CC-49ED-B721-5F9E89A1078D}"/>
              </a:ext>
            </a:extLst>
          </p:cNvPr>
          <p:cNvSpPr>
            <a:spLocks noGrp="1"/>
          </p:cNvSpPr>
          <p:nvPr>
            <p:ph type="sldNum" sz="quarter" idx="12"/>
          </p:nvPr>
        </p:nvSpPr>
        <p:spPr/>
        <p:txBody>
          <a:bodyPr/>
          <a:lstStyle/>
          <a:p>
            <a:fld id="{4726A1B8-8CF7-49B3-B54C-9D42A00CE34B}" type="slidenum">
              <a:rPr lang="nl-NL" smtClean="0"/>
              <a:t>‹#›</a:t>
            </a:fld>
            <a:endParaRPr lang="nl-NL" dirty="0"/>
          </a:p>
        </p:txBody>
      </p:sp>
    </p:spTree>
    <p:extLst>
      <p:ext uri="{BB962C8B-B14F-4D97-AF65-F5344CB8AC3E}">
        <p14:creationId xmlns:p14="http://schemas.microsoft.com/office/powerpoint/2010/main" val="3895045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9498B9-FD69-4B56-BFC1-835273AA6617}"/>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9B7AF258-63E1-4258-AD56-64DD539AEB8A}"/>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3E43E8F-D1FB-4783-BDE0-129A8F23DCEF}"/>
              </a:ext>
            </a:extLst>
          </p:cNvPr>
          <p:cNvSpPr>
            <a:spLocks noGrp="1"/>
          </p:cNvSpPr>
          <p:nvPr>
            <p:ph type="dt" sz="half" idx="10"/>
          </p:nvPr>
        </p:nvSpPr>
        <p:spPr/>
        <p:txBody>
          <a:bodyPr/>
          <a:lstStyle/>
          <a:p>
            <a:fld id="{97B42A67-8B38-4993-BF11-BA0E19BA7AFC}" type="datetime1">
              <a:rPr lang="nl-NL" smtClean="0"/>
              <a:t>29-11-2022</a:t>
            </a:fld>
            <a:endParaRPr lang="nl-NL" dirty="0"/>
          </a:p>
        </p:txBody>
      </p:sp>
      <p:sp>
        <p:nvSpPr>
          <p:cNvPr id="5" name="Tijdelijke aanduiding voor voettekst 4">
            <a:extLst>
              <a:ext uri="{FF2B5EF4-FFF2-40B4-BE49-F238E27FC236}">
                <a16:creationId xmlns:a16="http://schemas.microsoft.com/office/drawing/2014/main" id="{A58609E1-7879-40DD-8C3C-8677090EDA97}"/>
              </a:ext>
            </a:extLst>
          </p:cNvPr>
          <p:cNvSpPr>
            <a:spLocks noGrp="1"/>
          </p:cNvSpPr>
          <p:nvPr>
            <p:ph type="ftr" sz="quarter" idx="11"/>
          </p:nvPr>
        </p:nvSpPr>
        <p:spPr/>
        <p:txBody>
          <a:bodyPr/>
          <a:lstStyle/>
          <a:p>
            <a:r>
              <a:rPr lang="nl-NL" dirty="0"/>
              <a:t>NVV Scriptieprijs 2021 - nominatie</a:t>
            </a:r>
          </a:p>
        </p:txBody>
      </p:sp>
      <p:sp>
        <p:nvSpPr>
          <p:cNvPr id="6" name="Tijdelijke aanduiding voor dianummer 5">
            <a:extLst>
              <a:ext uri="{FF2B5EF4-FFF2-40B4-BE49-F238E27FC236}">
                <a16:creationId xmlns:a16="http://schemas.microsoft.com/office/drawing/2014/main" id="{15FF9AA1-521B-472A-B126-0FBBA18BE657}"/>
              </a:ext>
            </a:extLst>
          </p:cNvPr>
          <p:cNvSpPr>
            <a:spLocks noGrp="1"/>
          </p:cNvSpPr>
          <p:nvPr>
            <p:ph type="sldNum" sz="quarter" idx="12"/>
          </p:nvPr>
        </p:nvSpPr>
        <p:spPr/>
        <p:txBody>
          <a:bodyPr/>
          <a:lstStyle/>
          <a:p>
            <a:fld id="{4726A1B8-8CF7-49B3-B54C-9D42A00CE34B}" type="slidenum">
              <a:rPr lang="nl-NL" smtClean="0"/>
              <a:t>‹#›</a:t>
            </a:fld>
            <a:endParaRPr lang="nl-NL" dirty="0"/>
          </a:p>
        </p:txBody>
      </p:sp>
    </p:spTree>
    <p:extLst>
      <p:ext uri="{BB962C8B-B14F-4D97-AF65-F5344CB8AC3E}">
        <p14:creationId xmlns:p14="http://schemas.microsoft.com/office/powerpoint/2010/main" val="2990187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2B7EB41F-2DDC-4583-B93B-056394672DC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56D2A29A-5CD8-4750-9D3A-F11949C5F4E9}"/>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5B8DC52-DC38-469F-B119-DA50587364A1}"/>
              </a:ext>
            </a:extLst>
          </p:cNvPr>
          <p:cNvSpPr>
            <a:spLocks noGrp="1"/>
          </p:cNvSpPr>
          <p:nvPr>
            <p:ph type="dt" sz="half" idx="10"/>
          </p:nvPr>
        </p:nvSpPr>
        <p:spPr/>
        <p:txBody>
          <a:bodyPr/>
          <a:lstStyle/>
          <a:p>
            <a:fld id="{DA0678F9-1407-4A60-A35F-9719E6F380E9}" type="datetime1">
              <a:rPr lang="nl-NL" smtClean="0"/>
              <a:t>29-11-2022</a:t>
            </a:fld>
            <a:endParaRPr lang="nl-NL" dirty="0"/>
          </a:p>
        </p:txBody>
      </p:sp>
      <p:sp>
        <p:nvSpPr>
          <p:cNvPr id="5" name="Tijdelijke aanduiding voor voettekst 4">
            <a:extLst>
              <a:ext uri="{FF2B5EF4-FFF2-40B4-BE49-F238E27FC236}">
                <a16:creationId xmlns:a16="http://schemas.microsoft.com/office/drawing/2014/main" id="{29A6B934-B1D7-4C70-BD08-9242F844CA1B}"/>
              </a:ext>
            </a:extLst>
          </p:cNvPr>
          <p:cNvSpPr>
            <a:spLocks noGrp="1"/>
          </p:cNvSpPr>
          <p:nvPr>
            <p:ph type="ftr" sz="quarter" idx="11"/>
          </p:nvPr>
        </p:nvSpPr>
        <p:spPr/>
        <p:txBody>
          <a:bodyPr/>
          <a:lstStyle/>
          <a:p>
            <a:r>
              <a:rPr lang="nl-NL" dirty="0"/>
              <a:t>NVV Scriptieprijs 2021 - nominatie</a:t>
            </a:r>
          </a:p>
        </p:txBody>
      </p:sp>
      <p:sp>
        <p:nvSpPr>
          <p:cNvPr id="6" name="Tijdelijke aanduiding voor dianummer 5">
            <a:extLst>
              <a:ext uri="{FF2B5EF4-FFF2-40B4-BE49-F238E27FC236}">
                <a16:creationId xmlns:a16="http://schemas.microsoft.com/office/drawing/2014/main" id="{34A1B9BA-CA76-4B95-9A89-9195634EAEFB}"/>
              </a:ext>
            </a:extLst>
          </p:cNvPr>
          <p:cNvSpPr>
            <a:spLocks noGrp="1"/>
          </p:cNvSpPr>
          <p:nvPr>
            <p:ph type="sldNum" sz="quarter" idx="12"/>
          </p:nvPr>
        </p:nvSpPr>
        <p:spPr/>
        <p:txBody>
          <a:bodyPr/>
          <a:lstStyle/>
          <a:p>
            <a:fld id="{4726A1B8-8CF7-49B3-B54C-9D42A00CE34B}" type="slidenum">
              <a:rPr lang="nl-NL" smtClean="0"/>
              <a:t>‹#›</a:t>
            </a:fld>
            <a:endParaRPr lang="nl-NL" dirty="0"/>
          </a:p>
        </p:txBody>
      </p:sp>
    </p:spTree>
    <p:extLst>
      <p:ext uri="{BB962C8B-B14F-4D97-AF65-F5344CB8AC3E}">
        <p14:creationId xmlns:p14="http://schemas.microsoft.com/office/powerpoint/2010/main" val="598762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551A64-8201-4B4E-8572-525AD135926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3084E923-F5FE-4C79-AF71-482BD5082D77}"/>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DC6099B-E828-4BD2-83C0-C5DA0E096ABE}"/>
              </a:ext>
            </a:extLst>
          </p:cNvPr>
          <p:cNvSpPr>
            <a:spLocks noGrp="1"/>
          </p:cNvSpPr>
          <p:nvPr>
            <p:ph type="dt" sz="half" idx="10"/>
          </p:nvPr>
        </p:nvSpPr>
        <p:spPr/>
        <p:txBody>
          <a:bodyPr/>
          <a:lstStyle/>
          <a:p>
            <a:fld id="{DF353A6E-4C8C-484F-9444-E1FE58183D5A}" type="datetime1">
              <a:rPr lang="nl-NL" smtClean="0"/>
              <a:t>29-11-2022</a:t>
            </a:fld>
            <a:endParaRPr lang="nl-NL" dirty="0"/>
          </a:p>
        </p:txBody>
      </p:sp>
      <p:sp>
        <p:nvSpPr>
          <p:cNvPr id="5" name="Tijdelijke aanduiding voor voettekst 4">
            <a:extLst>
              <a:ext uri="{FF2B5EF4-FFF2-40B4-BE49-F238E27FC236}">
                <a16:creationId xmlns:a16="http://schemas.microsoft.com/office/drawing/2014/main" id="{7CD48779-9493-4E07-884B-43FE9E866C78}"/>
              </a:ext>
            </a:extLst>
          </p:cNvPr>
          <p:cNvSpPr>
            <a:spLocks noGrp="1"/>
          </p:cNvSpPr>
          <p:nvPr>
            <p:ph type="ftr" sz="quarter" idx="11"/>
          </p:nvPr>
        </p:nvSpPr>
        <p:spPr/>
        <p:txBody>
          <a:bodyPr/>
          <a:lstStyle/>
          <a:p>
            <a:r>
              <a:rPr lang="nl-NL" dirty="0"/>
              <a:t>NVV Scriptieprijs 2021 - nominatie</a:t>
            </a:r>
          </a:p>
        </p:txBody>
      </p:sp>
      <p:sp>
        <p:nvSpPr>
          <p:cNvPr id="6" name="Tijdelijke aanduiding voor dianummer 5">
            <a:extLst>
              <a:ext uri="{FF2B5EF4-FFF2-40B4-BE49-F238E27FC236}">
                <a16:creationId xmlns:a16="http://schemas.microsoft.com/office/drawing/2014/main" id="{E3567505-6AD1-473A-BFB4-82C2BBCFBB9B}"/>
              </a:ext>
            </a:extLst>
          </p:cNvPr>
          <p:cNvSpPr>
            <a:spLocks noGrp="1"/>
          </p:cNvSpPr>
          <p:nvPr>
            <p:ph type="sldNum" sz="quarter" idx="12"/>
          </p:nvPr>
        </p:nvSpPr>
        <p:spPr/>
        <p:txBody>
          <a:bodyPr/>
          <a:lstStyle/>
          <a:p>
            <a:fld id="{4726A1B8-8CF7-49B3-B54C-9D42A00CE34B}" type="slidenum">
              <a:rPr lang="nl-NL" smtClean="0"/>
              <a:t>‹#›</a:t>
            </a:fld>
            <a:endParaRPr lang="nl-NL" dirty="0"/>
          </a:p>
        </p:txBody>
      </p:sp>
    </p:spTree>
    <p:extLst>
      <p:ext uri="{BB962C8B-B14F-4D97-AF65-F5344CB8AC3E}">
        <p14:creationId xmlns:p14="http://schemas.microsoft.com/office/powerpoint/2010/main" val="1525156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0F74BA-7ABF-4A5B-869A-ED513D14D75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8B7A5FC2-8C28-4DA6-8F6C-6D571BD98F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7643003C-62E8-4967-B0FC-DEDE763E0BDC}"/>
              </a:ext>
            </a:extLst>
          </p:cNvPr>
          <p:cNvSpPr>
            <a:spLocks noGrp="1"/>
          </p:cNvSpPr>
          <p:nvPr>
            <p:ph type="dt" sz="half" idx="10"/>
          </p:nvPr>
        </p:nvSpPr>
        <p:spPr/>
        <p:txBody>
          <a:bodyPr/>
          <a:lstStyle/>
          <a:p>
            <a:fld id="{A68CBB02-2B18-437C-8162-00277A198CBB}" type="datetime1">
              <a:rPr lang="nl-NL" smtClean="0"/>
              <a:t>29-11-2022</a:t>
            </a:fld>
            <a:endParaRPr lang="nl-NL" dirty="0"/>
          </a:p>
        </p:txBody>
      </p:sp>
      <p:sp>
        <p:nvSpPr>
          <p:cNvPr id="5" name="Tijdelijke aanduiding voor voettekst 4">
            <a:extLst>
              <a:ext uri="{FF2B5EF4-FFF2-40B4-BE49-F238E27FC236}">
                <a16:creationId xmlns:a16="http://schemas.microsoft.com/office/drawing/2014/main" id="{07206584-3FBC-46E6-B242-C9FEAB3E2A4D}"/>
              </a:ext>
            </a:extLst>
          </p:cNvPr>
          <p:cNvSpPr>
            <a:spLocks noGrp="1"/>
          </p:cNvSpPr>
          <p:nvPr>
            <p:ph type="ftr" sz="quarter" idx="11"/>
          </p:nvPr>
        </p:nvSpPr>
        <p:spPr/>
        <p:txBody>
          <a:bodyPr/>
          <a:lstStyle/>
          <a:p>
            <a:r>
              <a:rPr lang="nl-NL" dirty="0"/>
              <a:t>NVV Scriptieprijs 2021 - nominatie</a:t>
            </a:r>
          </a:p>
        </p:txBody>
      </p:sp>
      <p:sp>
        <p:nvSpPr>
          <p:cNvPr id="6" name="Tijdelijke aanduiding voor dianummer 5">
            <a:extLst>
              <a:ext uri="{FF2B5EF4-FFF2-40B4-BE49-F238E27FC236}">
                <a16:creationId xmlns:a16="http://schemas.microsoft.com/office/drawing/2014/main" id="{E2AE1D5E-B2BE-4CBA-B591-12844B2F7F91}"/>
              </a:ext>
            </a:extLst>
          </p:cNvPr>
          <p:cNvSpPr>
            <a:spLocks noGrp="1"/>
          </p:cNvSpPr>
          <p:nvPr>
            <p:ph type="sldNum" sz="quarter" idx="12"/>
          </p:nvPr>
        </p:nvSpPr>
        <p:spPr/>
        <p:txBody>
          <a:bodyPr/>
          <a:lstStyle/>
          <a:p>
            <a:fld id="{4726A1B8-8CF7-49B3-B54C-9D42A00CE34B}" type="slidenum">
              <a:rPr lang="nl-NL" smtClean="0"/>
              <a:t>‹#›</a:t>
            </a:fld>
            <a:endParaRPr lang="nl-NL" dirty="0"/>
          </a:p>
        </p:txBody>
      </p:sp>
    </p:spTree>
    <p:extLst>
      <p:ext uri="{BB962C8B-B14F-4D97-AF65-F5344CB8AC3E}">
        <p14:creationId xmlns:p14="http://schemas.microsoft.com/office/powerpoint/2010/main" val="12817565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F88508-FC23-4C69-B335-D81607801CB1}"/>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182B44C2-7A3C-4815-9BC3-64E279900E69}"/>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AE26EA1A-568E-4E19-A2A7-EFD8790D9183}"/>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EB1355E-27A0-4F26-8023-C858482F82C6}"/>
              </a:ext>
            </a:extLst>
          </p:cNvPr>
          <p:cNvSpPr>
            <a:spLocks noGrp="1"/>
          </p:cNvSpPr>
          <p:nvPr>
            <p:ph type="dt" sz="half" idx="10"/>
          </p:nvPr>
        </p:nvSpPr>
        <p:spPr/>
        <p:txBody>
          <a:bodyPr/>
          <a:lstStyle/>
          <a:p>
            <a:fld id="{A1D267A0-58B4-4F98-9DB2-353144E4F2A4}" type="datetime1">
              <a:rPr lang="nl-NL" smtClean="0"/>
              <a:t>29-11-2022</a:t>
            </a:fld>
            <a:endParaRPr lang="nl-NL" dirty="0"/>
          </a:p>
        </p:txBody>
      </p:sp>
      <p:sp>
        <p:nvSpPr>
          <p:cNvPr id="6" name="Tijdelijke aanduiding voor voettekst 5">
            <a:extLst>
              <a:ext uri="{FF2B5EF4-FFF2-40B4-BE49-F238E27FC236}">
                <a16:creationId xmlns:a16="http://schemas.microsoft.com/office/drawing/2014/main" id="{A60DE160-D53B-400F-B23B-E7338F00D96F}"/>
              </a:ext>
            </a:extLst>
          </p:cNvPr>
          <p:cNvSpPr>
            <a:spLocks noGrp="1"/>
          </p:cNvSpPr>
          <p:nvPr>
            <p:ph type="ftr" sz="quarter" idx="11"/>
          </p:nvPr>
        </p:nvSpPr>
        <p:spPr/>
        <p:txBody>
          <a:bodyPr/>
          <a:lstStyle/>
          <a:p>
            <a:r>
              <a:rPr lang="nl-NL" dirty="0"/>
              <a:t>NVV Scriptieprijs 2021 - nominatie</a:t>
            </a:r>
          </a:p>
        </p:txBody>
      </p:sp>
      <p:sp>
        <p:nvSpPr>
          <p:cNvPr id="7" name="Tijdelijke aanduiding voor dianummer 6">
            <a:extLst>
              <a:ext uri="{FF2B5EF4-FFF2-40B4-BE49-F238E27FC236}">
                <a16:creationId xmlns:a16="http://schemas.microsoft.com/office/drawing/2014/main" id="{2CE9BE44-EBBA-478B-987A-1172DEFF8E0A}"/>
              </a:ext>
            </a:extLst>
          </p:cNvPr>
          <p:cNvSpPr>
            <a:spLocks noGrp="1"/>
          </p:cNvSpPr>
          <p:nvPr>
            <p:ph type="sldNum" sz="quarter" idx="12"/>
          </p:nvPr>
        </p:nvSpPr>
        <p:spPr/>
        <p:txBody>
          <a:bodyPr/>
          <a:lstStyle/>
          <a:p>
            <a:fld id="{4726A1B8-8CF7-49B3-B54C-9D42A00CE34B}" type="slidenum">
              <a:rPr lang="nl-NL" smtClean="0"/>
              <a:t>‹#›</a:t>
            </a:fld>
            <a:endParaRPr lang="nl-NL" dirty="0"/>
          </a:p>
        </p:txBody>
      </p:sp>
    </p:spTree>
    <p:extLst>
      <p:ext uri="{BB962C8B-B14F-4D97-AF65-F5344CB8AC3E}">
        <p14:creationId xmlns:p14="http://schemas.microsoft.com/office/powerpoint/2010/main" val="2592705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BC2117-29D7-4B96-8293-98BFC0E65988}"/>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CC5A3BD0-DB93-41D9-BA0C-AC99553A28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07B34A9-2738-4B5D-A73A-2DCFD4823EDD}"/>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60BADEA5-19CD-43AB-ACA1-D9F28D31CC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DC60929C-217A-4FEA-9F47-D5C87D146359}"/>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AAC2E853-5332-4A71-A05F-9313408D9B94}"/>
              </a:ext>
            </a:extLst>
          </p:cNvPr>
          <p:cNvSpPr>
            <a:spLocks noGrp="1"/>
          </p:cNvSpPr>
          <p:nvPr>
            <p:ph type="dt" sz="half" idx="10"/>
          </p:nvPr>
        </p:nvSpPr>
        <p:spPr/>
        <p:txBody>
          <a:bodyPr/>
          <a:lstStyle/>
          <a:p>
            <a:fld id="{0E935E75-3E92-44E3-9513-A2D9F4576F6B}" type="datetime1">
              <a:rPr lang="nl-NL" smtClean="0"/>
              <a:t>29-11-2022</a:t>
            </a:fld>
            <a:endParaRPr lang="nl-NL" dirty="0"/>
          </a:p>
        </p:txBody>
      </p:sp>
      <p:sp>
        <p:nvSpPr>
          <p:cNvPr id="8" name="Tijdelijke aanduiding voor voettekst 7">
            <a:extLst>
              <a:ext uri="{FF2B5EF4-FFF2-40B4-BE49-F238E27FC236}">
                <a16:creationId xmlns:a16="http://schemas.microsoft.com/office/drawing/2014/main" id="{4FFDD8D4-56BA-4A28-AB60-D908BEA18A2D}"/>
              </a:ext>
            </a:extLst>
          </p:cNvPr>
          <p:cNvSpPr>
            <a:spLocks noGrp="1"/>
          </p:cNvSpPr>
          <p:nvPr>
            <p:ph type="ftr" sz="quarter" idx="11"/>
          </p:nvPr>
        </p:nvSpPr>
        <p:spPr/>
        <p:txBody>
          <a:bodyPr/>
          <a:lstStyle/>
          <a:p>
            <a:r>
              <a:rPr lang="nl-NL" dirty="0"/>
              <a:t>NVV Scriptieprijs 2021 - nominatie</a:t>
            </a:r>
          </a:p>
        </p:txBody>
      </p:sp>
      <p:sp>
        <p:nvSpPr>
          <p:cNvPr id="9" name="Tijdelijke aanduiding voor dianummer 8">
            <a:extLst>
              <a:ext uri="{FF2B5EF4-FFF2-40B4-BE49-F238E27FC236}">
                <a16:creationId xmlns:a16="http://schemas.microsoft.com/office/drawing/2014/main" id="{2D77C109-46D6-41CB-A978-44BC9C7149DF}"/>
              </a:ext>
            </a:extLst>
          </p:cNvPr>
          <p:cNvSpPr>
            <a:spLocks noGrp="1"/>
          </p:cNvSpPr>
          <p:nvPr>
            <p:ph type="sldNum" sz="quarter" idx="12"/>
          </p:nvPr>
        </p:nvSpPr>
        <p:spPr/>
        <p:txBody>
          <a:bodyPr/>
          <a:lstStyle/>
          <a:p>
            <a:fld id="{4726A1B8-8CF7-49B3-B54C-9D42A00CE34B}" type="slidenum">
              <a:rPr lang="nl-NL" smtClean="0"/>
              <a:t>‹#›</a:t>
            </a:fld>
            <a:endParaRPr lang="nl-NL" dirty="0"/>
          </a:p>
        </p:txBody>
      </p:sp>
    </p:spTree>
    <p:extLst>
      <p:ext uri="{BB962C8B-B14F-4D97-AF65-F5344CB8AC3E}">
        <p14:creationId xmlns:p14="http://schemas.microsoft.com/office/powerpoint/2010/main" val="4005654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878746-8980-451C-8E8E-709E5814E97B}"/>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075ADF7A-1788-4449-86A6-DE48EACD1641}"/>
              </a:ext>
            </a:extLst>
          </p:cNvPr>
          <p:cNvSpPr>
            <a:spLocks noGrp="1"/>
          </p:cNvSpPr>
          <p:nvPr>
            <p:ph type="dt" sz="half" idx="10"/>
          </p:nvPr>
        </p:nvSpPr>
        <p:spPr/>
        <p:txBody>
          <a:bodyPr/>
          <a:lstStyle/>
          <a:p>
            <a:fld id="{211BBEB9-ED22-4184-8623-014E74A7E5E6}" type="datetime1">
              <a:rPr lang="nl-NL" smtClean="0"/>
              <a:t>29-11-2022</a:t>
            </a:fld>
            <a:endParaRPr lang="nl-NL" dirty="0"/>
          </a:p>
        </p:txBody>
      </p:sp>
      <p:sp>
        <p:nvSpPr>
          <p:cNvPr id="4" name="Tijdelijke aanduiding voor voettekst 3">
            <a:extLst>
              <a:ext uri="{FF2B5EF4-FFF2-40B4-BE49-F238E27FC236}">
                <a16:creationId xmlns:a16="http://schemas.microsoft.com/office/drawing/2014/main" id="{4C8D515B-FFB7-478F-B6F2-56BC645B8661}"/>
              </a:ext>
            </a:extLst>
          </p:cNvPr>
          <p:cNvSpPr>
            <a:spLocks noGrp="1"/>
          </p:cNvSpPr>
          <p:nvPr>
            <p:ph type="ftr" sz="quarter" idx="11"/>
          </p:nvPr>
        </p:nvSpPr>
        <p:spPr/>
        <p:txBody>
          <a:bodyPr/>
          <a:lstStyle/>
          <a:p>
            <a:r>
              <a:rPr lang="nl-NL" dirty="0"/>
              <a:t>NVV Scriptieprijs 2021 - nominatie</a:t>
            </a:r>
          </a:p>
        </p:txBody>
      </p:sp>
      <p:sp>
        <p:nvSpPr>
          <p:cNvPr id="5" name="Tijdelijke aanduiding voor dianummer 4">
            <a:extLst>
              <a:ext uri="{FF2B5EF4-FFF2-40B4-BE49-F238E27FC236}">
                <a16:creationId xmlns:a16="http://schemas.microsoft.com/office/drawing/2014/main" id="{BE936892-ABF2-4B0F-8365-E2972A391125}"/>
              </a:ext>
            </a:extLst>
          </p:cNvPr>
          <p:cNvSpPr>
            <a:spLocks noGrp="1"/>
          </p:cNvSpPr>
          <p:nvPr>
            <p:ph type="sldNum" sz="quarter" idx="12"/>
          </p:nvPr>
        </p:nvSpPr>
        <p:spPr/>
        <p:txBody>
          <a:bodyPr/>
          <a:lstStyle/>
          <a:p>
            <a:fld id="{4726A1B8-8CF7-49B3-B54C-9D42A00CE34B}" type="slidenum">
              <a:rPr lang="nl-NL" smtClean="0"/>
              <a:t>‹#›</a:t>
            </a:fld>
            <a:endParaRPr lang="nl-NL" dirty="0"/>
          </a:p>
        </p:txBody>
      </p:sp>
    </p:spTree>
    <p:extLst>
      <p:ext uri="{BB962C8B-B14F-4D97-AF65-F5344CB8AC3E}">
        <p14:creationId xmlns:p14="http://schemas.microsoft.com/office/powerpoint/2010/main" val="1955641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2613428-B4B0-44A0-8C1E-78EEA9522031}"/>
              </a:ext>
            </a:extLst>
          </p:cNvPr>
          <p:cNvSpPr>
            <a:spLocks noGrp="1"/>
          </p:cNvSpPr>
          <p:nvPr>
            <p:ph type="dt" sz="half" idx="10"/>
          </p:nvPr>
        </p:nvSpPr>
        <p:spPr/>
        <p:txBody>
          <a:bodyPr/>
          <a:lstStyle/>
          <a:p>
            <a:fld id="{4AEDB271-5913-4357-829B-A63026D79BAF}" type="datetime1">
              <a:rPr lang="nl-NL" smtClean="0"/>
              <a:t>29-11-2022</a:t>
            </a:fld>
            <a:endParaRPr lang="nl-NL" dirty="0"/>
          </a:p>
        </p:txBody>
      </p:sp>
      <p:sp>
        <p:nvSpPr>
          <p:cNvPr id="3" name="Tijdelijke aanduiding voor voettekst 2">
            <a:extLst>
              <a:ext uri="{FF2B5EF4-FFF2-40B4-BE49-F238E27FC236}">
                <a16:creationId xmlns:a16="http://schemas.microsoft.com/office/drawing/2014/main" id="{598097E1-0F71-43BB-B73E-C88150261C57}"/>
              </a:ext>
            </a:extLst>
          </p:cNvPr>
          <p:cNvSpPr>
            <a:spLocks noGrp="1"/>
          </p:cNvSpPr>
          <p:nvPr>
            <p:ph type="ftr" sz="quarter" idx="11"/>
          </p:nvPr>
        </p:nvSpPr>
        <p:spPr/>
        <p:txBody>
          <a:bodyPr/>
          <a:lstStyle/>
          <a:p>
            <a:r>
              <a:rPr lang="nl-NL" dirty="0"/>
              <a:t>NVV Scriptieprijs 2021 - nominatie</a:t>
            </a:r>
          </a:p>
        </p:txBody>
      </p:sp>
      <p:sp>
        <p:nvSpPr>
          <p:cNvPr id="4" name="Tijdelijke aanduiding voor dianummer 3">
            <a:extLst>
              <a:ext uri="{FF2B5EF4-FFF2-40B4-BE49-F238E27FC236}">
                <a16:creationId xmlns:a16="http://schemas.microsoft.com/office/drawing/2014/main" id="{EB41AB0E-7C33-47D2-9FD1-24B148F3ED4D}"/>
              </a:ext>
            </a:extLst>
          </p:cNvPr>
          <p:cNvSpPr>
            <a:spLocks noGrp="1"/>
          </p:cNvSpPr>
          <p:nvPr>
            <p:ph type="sldNum" sz="quarter" idx="12"/>
          </p:nvPr>
        </p:nvSpPr>
        <p:spPr/>
        <p:txBody>
          <a:bodyPr/>
          <a:lstStyle/>
          <a:p>
            <a:fld id="{4726A1B8-8CF7-49B3-B54C-9D42A00CE34B}" type="slidenum">
              <a:rPr lang="nl-NL" smtClean="0"/>
              <a:t>‹#›</a:t>
            </a:fld>
            <a:endParaRPr lang="nl-NL" dirty="0"/>
          </a:p>
        </p:txBody>
      </p:sp>
    </p:spTree>
    <p:extLst>
      <p:ext uri="{BB962C8B-B14F-4D97-AF65-F5344CB8AC3E}">
        <p14:creationId xmlns:p14="http://schemas.microsoft.com/office/powerpoint/2010/main" val="3793091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7506CF-69BC-4F36-9B90-8EC8D724BC22}"/>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B860A2B0-2F72-468B-BDF2-A8F6B1F96D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5F511947-F69C-4068-B73D-A6B7DFFFAF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4B0F5505-DE95-4B1A-B052-07C0690300BE}"/>
              </a:ext>
            </a:extLst>
          </p:cNvPr>
          <p:cNvSpPr>
            <a:spLocks noGrp="1"/>
          </p:cNvSpPr>
          <p:nvPr>
            <p:ph type="dt" sz="half" idx="10"/>
          </p:nvPr>
        </p:nvSpPr>
        <p:spPr/>
        <p:txBody>
          <a:bodyPr/>
          <a:lstStyle/>
          <a:p>
            <a:fld id="{CF5E7AC3-EBD4-4064-9B54-73B81BB55CD3}" type="datetime1">
              <a:rPr lang="nl-NL" smtClean="0"/>
              <a:t>29-11-2022</a:t>
            </a:fld>
            <a:endParaRPr lang="nl-NL" dirty="0"/>
          </a:p>
        </p:txBody>
      </p:sp>
      <p:sp>
        <p:nvSpPr>
          <p:cNvPr id="6" name="Tijdelijke aanduiding voor voettekst 5">
            <a:extLst>
              <a:ext uri="{FF2B5EF4-FFF2-40B4-BE49-F238E27FC236}">
                <a16:creationId xmlns:a16="http://schemas.microsoft.com/office/drawing/2014/main" id="{8E087FDF-2C21-4AD5-B501-1BCE64DF3254}"/>
              </a:ext>
            </a:extLst>
          </p:cNvPr>
          <p:cNvSpPr>
            <a:spLocks noGrp="1"/>
          </p:cNvSpPr>
          <p:nvPr>
            <p:ph type="ftr" sz="quarter" idx="11"/>
          </p:nvPr>
        </p:nvSpPr>
        <p:spPr/>
        <p:txBody>
          <a:bodyPr/>
          <a:lstStyle/>
          <a:p>
            <a:r>
              <a:rPr lang="nl-NL" dirty="0"/>
              <a:t>NVV Scriptieprijs 2021 - nominatie</a:t>
            </a:r>
          </a:p>
        </p:txBody>
      </p:sp>
      <p:sp>
        <p:nvSpPr>
          <p:cNvPr id="7" name="Tijdelijke aanduiding voor dianummer 6">
            <a:extLst>
              <a:ext uri="{FF2B5EF4-FFF2-40B4-BE49-F238E27FC236}">
                <a16:creationId xmlns:a16="http://schemas.microsoft.com/office/drawing/2014/main" id="{A7F39BBD-3372-4FBF-9DA3-2876E684121D}"/>
              </a:ext>
            </a:extLst>
          </p:cNvPr>
          <p:cNvSpPr>
            <a:spLocks noGrp="1"/>
          </p:cNvSpPr>
          <p:nvPr>
            <p:ph type="sldNum" sz="quarter" idx="12"/>
          </p:nvPr>
        </p:nvSpPr>
        <p:spPr/>
        <p:txBody>
          <a:bodyPr/>
          <a:lstStyle/>
          <a:p>
            <a:fld id="{4726A1B8-8CF7-49B3-B54C-9D42A00CE34B}" type="slidenum">
              <a:rPr lang="nl-NL" smtClean="0"/>
              <a:t>‹#›</a:t>
            </a:fld>
            <a:endParaRPr lang="nl-NL" dirty="0"/>
          </a:p>
        </p:txBody>
      </p:sp>
    </p:spTree>
    <p:extLst>
      <p:ext uri="{BB962C8B-B14F-4D97-AF65-F5344CB8AC3E}">
        <p14:creationId xmlns:p14="http://schemas.microsoft.com/office/powerpoint/2010/main" val="3248345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AA09B9-DA17-484C-ADC2-1FE7440533AF}"/>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4D19875E-0CBF-4A31-A65D-CAAB9D4D75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a:extLst>
              <a:ext uri="{FF2B5EF4-FFF2-40B4-BE49-F238E27FC236}">
                <a16:creationId xmlns:a16="http://schemas.microsoft.com/office/drawing/2014/main" id="{D0B48358-65D4-4646-B816-9A7BE3EC3D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DE6A1950-3DAA-4A9C-8E94-4BE1D6EED595}"/>
              </a:ext>
            </a:extLst>
          </p:cNvPr>
          <p:cNvSpPr>
            <a:spLocks noGrp="1"/>
          </p:cNvSpPr>
          <p:nvPr>
            <p:ph type="dt" sz="half" idx="10"/>
          </p:nvPr>
        </p:nvSpPr>
        <p:spPr/>
        <p:txBody>
          <a:bodyPr/>
          <a:lstStyle/>
          <a:p>
            <a:fld id="{19049F49-04C5-43B5-96A9-82A795E8AF6B}" type="datetime1">
              <a:rPr lang="nl-NL" smtClean="0"/>
              <a:t>29-11-2022</a:t>
            </a:fld>
            <a:endParaRPr lang="nl-NL" dirty="0"/>
          </a:p>
        </p:txBody>
      </p:sp>
      <p:sp>
        <p:nvSpPr>
          <p:cNvPr id="6" name="Tijdelijke aanduiding voor voettekst 5">
            <a:extLst>
              <a:ext uri="{FF2B5EF4-FFF2-40B4-BE49-F238E27FC236}">
                <a16:creationId xmlns:a16="http://schemas.microsoft.com/office/drawing/2014/main" id="{2D8ED4EF-26AB-4E53-8CFF-00340A0BEE9B}"/>
              </a:ext>
            </a:extLst>
          </p:cNvPr>
          <p:cNvSpPr>
            <a:spLocks noGrp="1"/>
          </p:cNvSpPr>
          <p:nvPr>
            <p:ph type="ftr" sz="quarter" idx="11"/>
          </p:nvPr>
        </p:nvSpPr>
        <p:spPr/>
        <p:txBody>
          <a:bodyPr/>
          <a:lstStyle/>
          <a:p>
            <a:r>
              <a:rPr lang="nl-NL" dirty="0"/>
              <a:t>NVV Scriptieprijs 2021 - nominatie</a:t>
            </a:r>
          </a:p>
        </p:txBody>
      </p:sp>
      <p:sp>
        <p:nvSpPr>
          <p:cNvPr id="7" name="Tijdelijke aanduiding voor dianummer 6">
            <a:extLst>
              <a:ext uri="{FF2B5EF4-FFF2-40B4-BE49-F238E27FC236}">
                <a16:creationId xmlns:a16="http://schemas.microsoft.com/office/drawing/2014/main" id="{2D7D9413-2C5B-4742-9621-43C504D2A714}"/>
              </a:ext>
            </a:extLst>
          </p:cNvPr>
          <p:cNvSpPr>
            <a:spLocks noGrp="1"/>
          </p:cNvSpPr>
          <p:nvPr>
            <p:ph type="sldNum" sz="quarter" idx="12"/>
          </p:nvPr>
        </p:nvSpPr>
        <p:spPr/>
        <p:txBody>
          <a:bodyPr/>
          <a:lstStyle/>
          <a:p>
            <a:fld id="{4726A1B8-8CF7-49B3-B54C-9D42A00CE34B}" type="slidenum">
              <a:rPr lang="nl-NL" smtClean="0"/>
              <a:t>‹#›</a:t>
            </a:fld>
            <a:endParaRPr lang="nl-NL" dirty="0"/>
          </a:p>
        </p:txBody>
      </p:sp>
    </p:spTree>
    <p:extLst>
      <p:ext uri="{BB962C8B-B14F-4D97-AF65-F5344CB8AC3E}">
        <p14:creationId xmlns:p14="http://schemas.microsoft.com/office/powerpoint/2010/main" val="3361113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28CA19D1-496D-4445-9308-32147DE682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CF852328-B2EC-4C07-8CD5-E88D5A6522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0355290-C6C3-4976-B292-B97E6B6448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A68A90-74EC-415F-AF05-7EC3D105D128}" type="datetime1">
              <a:rPr lang="nl-NL" smtClean="0"/>
              <a:t>29-11-2022</a:t>
            </a:fld>
            <a:endParaRPr lang="nl-NL" dirty="0"/>
          </a:p>
        </p:txBody>
      </p:sp>
      <p:sp>
        <p:nvSpPr>
          <p:cNvPr id="5" name="Tijdelijke aanduiding voor voettekst 4">
            <a:extLst>
              <a:ext uri="{FF2B5EF4-FFF2-40B4-BE49-F238E27FC236}">
                <a16:creationId xmlns:a16="http://schemas.microsoft.com/office/drawing/2014/main" id="{1C96B491-F3C7-484D-B3AF-4D3AA8E7D6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l-NL" dirty="0"/>
              <a:t>NVV Scriptieprijs 2021 - nominatie</a:t>
            </a:r>
          </a:p>
        </p:txBody>
      </p:sp>
      <p:sp>
        <p:nvSpPr>
          <p:cNvPr id="6" name="Tijdelijke aanduiding voor dianummer 5">
            <a:extLst>
              <a:ext uri="{FF2B5EF4-FFF2-40B4-BE49-F238E27FC236}">
                <a16:creationId xmlns:a16="http://schemas.microsoft.com/office/drawing/2014/main" id="{2656151C-0702-499D-B6C1-47807C5C79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26A1B8-8CF7-49B3-B54C-9D42A00CE34B}" type="slidenum">
              <a:rPr lang="nl-NL" smtClean="0"/>
              <a:t>‹#›</a:t>
            </a:fld>
            <a:endParaRPr lang="nl-NL" dirty="0"/>
          </a:p>
        </p:txBody>
      </p:sp>
    </p:spTree>
    <p:extLst>
      <p:ext uri="{BB962C8B-B14F-4D97-AF65-F5344CB8AC3E}">
        <p14:creationId xmlns:p14="http://schemas.microsoft.com/office/powerpoint/2010/main" val="1067019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06BA66-235E-4FFC-B786-1267C7C6EB62}"/>
              </a:ext>
            </a:extLst>
          </p:cNvPr>
          <p:cNvSpPr>
            <a:spLocks noGrp="1"/>
          </p:cNvSpPr>
          <p:nvPr>
            <p:ph type="title"/>
          </p:nvPr>
        </p:nvSpPr>
        <p:spPr/>
        <p:txBody>
          <a:bodyPr>
            <a:noAutofit/>
          </a:bodyPr>
          <a:lstStyle/>
          <a:p>
            <a:pPr algn="ctr"/>
            <a:r>
              <a:rPr lang="nl-NL" sz="4000" b="1" dirty="0">
                <a:latin typeface="+mn-lt"/>
              </a:rPr>
              <a:t>NVV Scriptieprijs 2022 - 2022 NVV Thesis Prize</a:t>
            </a:r>
          </a:p>
        </p:txBody>
      </p:sp>
      <p:sp>
        <p:nvSpPr>
          <p:cNvPr id="3" name="Ondertitel 2">
            <a:extLst>
              <a:ext uri="{FF2B5EF4-FFF2-40B4-BE49-F238E27FC236}">
                <a16:creationId xmlns:a16="http://schemas.microsoft.com/office/drawing/2014/main" id="{B2578DAB-3402-492D-A5AE-252199709D4B}"/>
              </a:ext>
            </a:extLst>
          </p:cNvPr>
          <p:cNvSpPr>
            <a:spLocks noGrp="1"/>
          </p:cNvSpPr>
          <p:nvPr>
            <p:ph sz="half" idx="1"/>
          </p:nvPr>
        </p:nvSpPr>
        <p:spPr/>
        <p:txBody>
          <a:bodyPr>
            <a:normAutofit/>
          </a:bodyPr>
          <a:lstStyle/>
          <a:p>
            <a:pPr marL="0" indent="0" algn="ctr">
              <a:buNone/>
            </a:pPr>
            <a:endParaRPr lang="nl-NL" dirty="0"/>
          </a:p>
          <a:p>
            <a:pPr marL="0" indent="0" algn="ctr">
              <a:buNone/>
            </a:pPr>
            <a:r>
              <a:rPr lang="nl-NL" dirty="0"/>
              <a:t>De ingediende scripties</a:t>
            </a:r>
          </a:p>
          <a:p>
            <a:pPr marL="0" indent="0" algn="ctr">
              <a:buNone/>
            </a:pPr>
            <a:r>
              <a:rPr lang="nl-NL" dirty="0"/>
              <a:t>De genomineerden</a:t>
            </a:r>
          </a:p>
          <a:p>
            <a:pPr marL="0" indent="0" algn="ctr">
              <a:buNone/>
            </a:pPr>
            <a:r>
              <a:rPr lang="nl-NL" dirty="0"/>
              <a:t>De winnaar</a:t>
            </a:r>
          </a:p>
          <a:p>
            <a:pPr marL="0" indent="0" algn="ctr">
              <a:buNone/>
            </a:pPr>
            <a:endParaRPr lang="nl-NL" sz="2800" dirty="0"/>
          </a:p>
          <a:p>
            <a:pPr marL="0" indent="0" algn="ctr">
              <a:buNone/>
            </a:pPr>
            <a:endParaRPr lang="nl-NL" sz="2800" dirty="0"/>
          </a:p>
          <a:p>
            <a:pPr marL="0" indent="0" algn="ctr">
              <a:buNone/>
            </a:pPr>
            <a:endParaRPr lang="nl-NL" sz="2800" dirty="0"/>
          </a:p>
          <a:p>
            <a:pPr marL="0" indent="0" algn="ctr">
              <a:buNone/>
            </a:pPr>
            <a:r>
              <a:rPr lang="nl-NL" sz="2400" dirty="0"/>
              <a:t>Journée Schadee – 24 november 2022</a:t>
            </a:r>
          </a:p>
        </p:txBody>
      </p:sp>
      <p:sp>
        <p:nvSpPr>
          <p:cNvPr id="4" name="Tijdelijke aanduiding voor inhoud 3">
            <a:extLst>
              <a:ext uri="{FF2B5EF4-FFF2-40B4-BE49-F238E27FC236}">
                <a16:creationId xmlns:a16="http://schemas.microsoft.com/office/drawing/2014/main" id="{0462E4C1-628A-4686-B820-5DA18AA8CF88}"/>
              </a:ext>
            </a:extLst>
          </p:cNvPr>
          <p:cNvSpPr>
            <a:spLocks noGrp="1"/>
          </p:cNvSpPr>
          <p:nvPr>
            <p:ph sz="half" idx="2"/>
          </p:nvPr>
        </p:nvSpPr>
        <p:spPr/>
        <p:txBody>
          <a:bodyPr>
            <a:normAutofit/>
          </a:bodyPr>
          <a:lstStyle/>
          <a:p>
            <a:pPr marL="0" indent="0" algn="ctr">
              <a:buNone/>
            </a:pPr>
            <a:endParaRPr lang="nl-NL" dirty="0"/>
          </a:p>
          <a:p>
            <a:pPr marL="0" indent="0" algn="ctr">
              <a:buNone/>
            </a:pPr>
            <a:r>
              <a:rPr lang="nl-NL" dirty="0"/>
              <a:t>The these submitted</a:t>
            </a:r>
          </a:p>
          <a:p>
            <a:pPr marL="0" indent="0" algn="ctr">
              <a:buNone/>
            </a:pPr>
            <a:r>
              <a:rPr lang="nl-NL" dirty="0"/>
              <a:t>The nominees</a:t>
            </a:r>
          </a:p>
          <a:p>
            <a:pPr marL="0" indent="0" algn="ctr">
              <a:buNone/>
            </a:pPr>
            <a:r>
              <a:rPr lang="nl-NL" dirty="0"/>
              <a:t>The winner</a:t>
            </a:r>
          </a:p>
          <a:p>
            <a:pPr marL="0" indent="0" algn="ctr">
              <a:buNone/>
            </a:pPr>
            <a:endParaRPr lang="nl-NL" dirty="0"/>
          </a:p>
          <a:p>
            <a:pPr marL="0" indent="0" algn="ctr">
              <a:buNone/>
            </a:pPr>
            <a:endParaRPr lang="nl-NL" dirty="0"/>
          </a:p>
          <a:p>
            <a:pPr marL="0" indent="0" algn="ctr">
              <a:buNone/>
            </a:pPr>
            <a:endParaRPr lang="nl-NL" dirty="0"/>
          </a:p>
          <a:p>
            <a:pPr marL="0" indent="0" algn="ctr">
              <a:buNone/>
            </a:pPr>
            <a:r>
              <a:rPr lang="nl-NL" sz="2400" dirty="0"/>
              <a:t>Journée Schadee – 24 November 2022</a:t>
            </a:r>
          </a:p>
          <a:p>
            <a:endParaRPr lang="nl-NL" dirty="0"/>
          </a:p>
        </p:txBody>
      </p:sp>
    </p:spTree>
    <p:extLst>
      <p:ext uri="{BB962C8B-B14F-4D97-AF65-F5344CB8AC3E}">
        <p14:creationId xmlns:p14="http://schemas.microsoft.com/office/powerpoint/2010/main" val="611192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8AF093D9-CC74-468E-8BF5-E2CC292580CE}"/>
              </a:ext>
            </a:extLst>
          </p:cNvPr>
          <p:cNvSpPr>
            <a:spLocks noGrp="1"/>
          </p:cNvSpPr>
          <p:nvPr>
            <p:ph type="body" idx="1"/>
          </p:nvPr>
        </p:nvSpPr>
        <p:spPr>
          <a:xfrm>
            <a:off x="1014414" y="668337"/>
            <a:ext cx="4979986" cy="823912"/>
          </a:xfrm>
        </p:spPr>
        <p:txBody>
          <a:bodyPr/>
          <a:lstStyle/>
          <a:p>
            <a:r>
              <a:rPr lang="nl-NL" dirty="0"/>
              <a:t>NVV Scriptieprijs 2022</a:t>
            </a:r>
          </a:p>
        </p:txBody>
      </p:sp>
      <p:sp>
        <p:nvSpPr>
          <p:cNvPr id="4" name="Tijdelijke aanduiding voor inhoud 3">
            <a:extLst>
              <a:ext uri="{FF2B5EF4-FFF2-40B4-BE49-F238E27FC236}">
                <a16:creationId xmlns:a16="http://schemas.microsoft.com/office/drawing/2014/main" id="{B1515F0D-5771-4995-9314-FD93771E82B8}"/>
              </a:ext>
            </a:extLst>
          </p:cNvPr>
          <p:cNvSpPr>
            <a:spLocks noGrp="1"/>
          </p:cNvSpPr>
          <p:nvPr>
            <p:ph sz="half" idx="2"/>
          </p:nvPr>
        </p:nvSpPr>
        <p:spPr>
          <a:xfrm>
            <a:off x="836612" y="2078947"/>
            <a:ext cx="5157787" cy="3684588"/>
          </a:xfrm>
        </p:spPr>
        <p:txBody>
          <a:bodyPr>
            <a:normAutofit fontScale="70000" lnSpcReduction="20000"/>
          </a:bodyPr>
          <a:lstStyle/>
          <a:p>
            <a:pPr marL="0" indent="0">
              <a:buNone/>
            </a:pPr>
            <a:r>
              <a:rPr lang="nl-NL" dirty="0"/>
              <a:t>Inleiding</a:t>
            </a:r>
          </a:p>
          <a:p>
            <a:r>
              <a:rPr lang="nl-NL" dirty="0"/>
              <a:t>Een van de doelen van de Nederlandse Vereniging voor Vervoerrecht (NVV) is de bevordering van de wetenschap en de toepassing op het gebied van het vervoerrecht in de ruimste zin van het woord. </a:t>
            </a:r>
          </a:p>
          <a:p>
            <a:r>
              <a:rPr lang="nl-NL" dirty="0"/>
              <a:t>In het kader van deze doelstelling heeft de NVV een jaarlijks uit te loven prijs ingesteld voor een belangwekkende scriptie van rechtswetenschappelijke aard op het gebied van vervoerrecht: de NVV Scriptieprijs. </a:t>
            </a:r>
          </a:p>
          <a:p>
            <a:r>
              <a:rPr lang="nl-NL" dirty="0"/>
              <a:t>Dit jaar wordt de NVV Scriptieprijs voor de tweede maal uitgereikt.</a:t>
            </a:r>
          </a:p>
        </p:txBody>
      </p:sp>
      <p:sp>
        <p:nvSpPr>
          <p:cNvPr id="5" name="Tijdelijke aanduiding voor tekst 4">
            <a:extLst>
              <a:ext uri="{FF2B5EF4-FFF2-40B4-BE49-F238E27FC236}">
                <a16:creationId xmlns:a16="http://schemas.microsoft.com/office/drawing/2014/main" id="{4FB9CB9C-19C5-482B-9297-EC54C940EE61}"/>
              </a:ext>
            </a:extLst>
          </p:cNvPr>
          <p:cNvSpPr>
            <a:spLocks noGrp="1"/>
          </p:cNvSpPr>
          <p:nvPr>
            <p:ph type="body" sz="quarter" idx="3"/>
          </p:nvPr>
        </p:nvSpPr>
        <p:spPr>
          <a:xfrm>
            <a:off x="6197602" y="608705"/>
            <a:ext cx="5183188" cy="823912"/>
          </a:xfrm>
        </p:spPr>
        <p:txBody>
          <a:bodyPr/>
          <a:lstStyle/>
          <a:p>
            <a:r>
              <a:rPr lang="nl-NL" dirty="0"/>
              <a:t>2022 NVV Thesis Prize</a:t>
            </a:r>
          </a:p>
        </p:txBody>
      </p:sp>
      <p:sp>
        <p:nvSpPr>
          <p:cNvPr id="6" name="Tijdelijke aanduiding voor inhoud 5">
            <a:extLst>
              <a:ext uri="{FF2B5EF4-FFF2-40B4-BE49-F238E27FC236}">
                <a16:creationId xmlns:a16="http://schemas.microsoft.com/office/drawing/2014/main" id="{13B658BC-A446-402A-B9A3-6935D1E715EB}"/>
              </a:ext>
            </a:extLst>
          </p:cNvPr>
          <p:cNvSpPr>
            <a:spLocks noGrp="1"/>
          </p:cNvSpPr>
          <p:nvPr>
            <p:ph sz="quarter" idx="4"/>
          </p:nvPr>
        </p:nvSpPr>
        <p:spPr>
          <a:xfrm>
            <a:off x="6172200" y="2078947"/>
            <a:ext cx="5183188" cy="3684588"/>
          </a:xfrm>
        </p:spPr>
        <p:txBody>
          <a:bodyPr>
            <a:normAutofit fontScale="70000" lnSpcReduction="20000"/>
          </a:bodyPr>
          <a:lstStyle/>
          <a:p>
            <a:pPr marL="0" indent="0">
              <a:buNone/>
            </a:pPr>
            <a:r>
              <a:rPr lang="en-US" dirty="0"/>
              <a:t>Introduction</a:t>
            </a:r>
          </a:p>
          <a:p>
            <a:r>
              <a:rPr lang="en-US" dirty="0"/>
              <a:t>One of the objectives of the Netherlands Transport Law Association (NVV) is the promotion and advancement of the research in and the application of transport law in the broadest sense of the word.</a:t>
            </a:r>
          </a:p>
          <a:p>
            <a:r>
              <a:rPr lang="en-US" dirty="0"/>
              <a:t>In the scope of these objectives the NVV has established an annual prize for an important thesis in the field of transport law: the NVV Thesis Prize.</a:t>
            </a:r>
          </a:p>
          <a:p>
            <a:r>
              <a:rPr lang="en-US" dirty="0"/>
              <a:t>2022 is the second year in which the NVV Thesis Prize is awarded.</a:t>
            </a:r>
          </a:p>
        </p:txBody>
      </p:sp>
      <p:sp>
        <p:nvSpPr>
          <p:cNvPr id="7" name="Tijdelijke aanduiding voor voettekst 6">
            <a:extLst>
              <a:ext uri="{FF2B5EF4-FFF2-40B4-BE49-F238E27FC236}">
                <a16:creationId xmlns:a16="http://schemas.microsoft.com/office/drawing/2014/main" id="{86275724-7006-404B-A6A6-DC1EE1F98CEB}"/>
              </a:ext>
            </a:extLst>
          </p:cNvPr>
          <p:cNvSpPr>
            <a:spLocks noGrp="1"/>
          </p:cNvSpPr>
          <p:nvPr>
            <p:ph type="ftr" sz="quarter" idx="11"/>
          </p:nvPr>
        </p:nvSpPr>
        <p:spPr/>
        <p:txBody>
          <a:bodyPr/>
          <a:lstStyle/>
          <a:p>
            <a:r>
              <a:rPr lang="nl-NL" dirty="0"/>
              <a:t>NVV Scriptieprijs 2022 - uitslag</a:t>
            </a:r>
          </a:p>
        </p:txBody>
      </p:sp>
      <p:sp>
        <p:nvSpPr>
          <p:cNvPr id="8" name="Tijdelijke aanduiding voor dianummer 7">
            <a:extLst>
              <a:ext uri="{FF2B5EF4-FFF2-40B4-BE49-F238E27FC236}">
                <a16:creationId xmlns:a16="http://schemas.microsoft.com/office/drawing/2014/main" id="{87F9E8A7-200D-41E8-9265-0BEA11625AFE}"/>
              </a:ext>
            </a:extLst>
          </p:cNvPr>
          <p:cNvSpPr>
            <a:spLocks noGrp="1"/>
          </p:cNvSpPr>
          <p:nvPr>
            <p:ph type="sldNum" sz="quarter" idx="12"/>
          </p:nvPr>
        </p:nvSpPr>
        <p:spPr/>
        <p:txBody>
          <a:bodyPr/>
          <a:lstStyle/>
          <a:p>
            <a:fld id="{4726A1B8-8CF7-49B3-B54C-9D42A00CE34B}" type="slidenum">
              <a:rPr lang="nl-NL" smtClean="0"/>
              <a:t>2</a:t>
            </a:fld>
            <a:endParaRPr lang="nl-NL" dirty="0"/>
          </a:p>
        </p:txBody>
      </p:sp>
    </p:spTree>
    <p:extLst>
      <p:ext uri="{BB962C8B-B14F-4D97-AF65-F5344CB8AC3E}">
        <p14:creationId xmlns:p14="http://schemas.microsoft.com/office/powerpoint/2010/main" val="2003715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tekst 4">
            <a:extLst>
              <a:ext uri="{FF2B5EF4-FFF2-40B4-BE49-F238E27FC236}">
                <a16:creationId xmlns:a16="http://schemas.microsoft.com/office/drawing/2014/main" id="{1893CB97-F4A7-490B-ABAD-4658605EA918}"/>
              </a:ext>
            </a:extLst>
          </p:cNvPr>
          <p:cNvSpPr>
            <a:spLocks noGrp="1"/>
          </p:cNvSpPr>
          <p:nvPr>
            <p:ph type="body" sz="quarter" idx="3"/>
          </p:nvPr>
        </p:nvSpPr>
        <p:spPr>
          <a:xfrm>
            <a:off x="6096000" y="668337"/>
            <a:ext cx="5183188" cy="823912"/>
          </a:xfrm>
        </p:spPr>
        <p:txBody>
          <a:bodyPr/>
          <a:lstStyle/>
          <a:p>
            <a:r>
              <a:rPr lang="nl-NL" dirty="0"/>
              <a:t>2022 NVV Thesis Prize</a:t>
            </a:r>
          </a:p>
          <a:p>
            <a:endParaRPr lang="nl-NL" dirty="0"/>
          </a:p>
        </p:txBody>
      </p:sp>
      <p:sp>
        <p:nvSpPr>
          <p:cNvPr id="6" name="Tijdelijke aanduiding voor inhoud 5">
            <a:extLst>
              <a:ext uri="{FF2B5EF4-FFF2-40B4-BE49-F238E27FC236}">
                <a16:creationId xmlns:a16="http://schemas.microsoft.com/office/drawing/2014/main" id="{D048E1D9-1049-4792-BA06-6A6DFD7C9F76}"/>
              </a:ext>
            </a:extLst>
          </p:cNvPr>
          <p:cNvSpPr>
            <a:spLocks noGrp="1"/>
          </p:cNvSpPr>
          <p:nvPr>
            <p:ph sz="quarter" idx="4"/>
          </p:nvPr>
        </p:nvSpPr>
        <p:spPr>
          <a:xfrm>
            <a:off x="6096000" y="1651630"/>
            <a:ext cx="5183188" cy="3684588"/>
          </a:xfrm>
        </p:spPr>
        <p:txBody>
          <a:bodyPr>
            <a:normAutofit fontScale="70000" lnSpcReduction="20000"/>
          </a:bodyPr>
          <a:lstStyle/>
          <a:p>
            <a:pPr marL="0" indent="0">
              <a:buNone/>
            </a:pPr>
            <a:r>
              <a:rPr lang="en-GB" dirty="0"/>
              <a:t>In accordance with the Rules the following jury has been constituted:</a:t>
            </a:r>
          </a:p>
          <a:p>
            <a:r>
              <a:rPr lang="en-GB" dirty="0"/>
              <a:t>prof. mr. dr. A.G. Castermans (Leiden Universtity);</a:t>
            </a:r>
          </a:p>
          <a:p>
            <a:r>
              <a:rPr lang="en-GB" dirty="0"/>
              <a:t>mr. dr. I. Koning (Nyenrode Business University; Utrecht University);</a:t>
            </a:r>
          </a:p>
          <a:p>
            <a:r>
              <a:rPr lang="en-GB" dirty="0"/>
              <a:t>prof. mr. dr. J.G.J. </a:t>
            </a:r>
            <a:r>
              <a:rPr lang="en-GB" dirty="0" err="1"/>
              <a:t>Rinkes</a:t>
            </a:r>
            <a:r>
              <a:rPr lang="en-GB" dirty="0"/>
              <a:t> (Open University; Amsterdam University);</a:t>
            </a:r>
          </a:p>
          <a:p>
            <a:r>
              <a:rPr lang="en-GB" dirty="0"/>
              <a:t>mr. W.P. Sprenger (former judge) chair;</a:t>
            </a:r>
          </a:p>
          <a:p>
            <a:r>
              <a:rPr lang="en-GB" dirty="0"/>
              <a:t>mr. dr. V.J.A. Sütő (Leiden University; Legal Rail).  </a:t>
            </a:r>
          </a:p>
        </p:txBody>
      </p:sp>
      <p:sp>
        <p:nvSpPr>
          <p:cNvPr id="7" name="Tijdelijke aanduiding voor voettekst 6">
            <a:extLst>
              <a:ext uri="{FF2B5EF4-FFF2-40B4-BE49-F238E27FC236}">
                <a16:creationId xmlns:a16="http://schemas.microsoft.com/office/drawing/2014/main" id="{B28AEEA0-6F59-4A69-B8F2-22DD55917330}"/>
              </a:ext>
            </a:extLst>
          </p:cNvPr>
          <p:cNvSpPr>
            <a:spLocks noGrp="1"/>
          </p:cNvSpPr>
          <p:nvPr>
            <p:ph type="ftr" sz="quarter" idx="11"/>
          </p:nvPr>
        </p:nvSpPr>
        <p:spPr/>
        <p:txBody>
          <a:bodyPr/>
          <a:lstStyle/>
          <a:p>
            <a:r>
              <a:rPr lang="nl-NL" dirty="0"/>
              <a:t>NVV Scriptieprijs 2022 - uitslag</a:t>
            </a:r>
          </a:p>
        </p:txBody>
      </p:sp>
      <p:sp>
        <p:nvSpPr>
          <p:cNvPr id="8" name="Tijdelijke aanduiding voor dianummer 7">
            <a:extLst>
              <a:ext uri="{FF2B5EF4-FFF2-40B4-BE49-F238E27FC236}">
                <a16:creationId xmlns:a16="http://schemas.microsoft.com/office/drawing/2014/main" id="{742FBAFD-54F6-4C0F-B0BF-4AB6C28AD596}"/>
              </a:ext>
            </a:extLst>
          </p:cNvPr>
          <p:cNvSpPr>
            <a:spLocks noGrp="1"/>
          </p:cNvSpPr>
          <p:nvPr>
            <p:ph type="sldNum" sz="quarter" idx="12"/>
          </p:nvPr>
        </p:nvSpPr>
        <p:spPr/>
        <p:txBody>
          <a:bodyPr/>
          <a:lstStyle/>
          <a:p>
            <a:fld id="{4726A1B8-8CF7-49B3-B54C-9D42A00CE34B}" type="slidenum">
              <a:rPr lang="nl-NL" smtClean="0"/>
              <a:t>3</a:t>
            </a:fld>
            <a:endParaRPr lang="nl-NL" dirty="0"/>
          </a:p>
        </p:txBody>
      </p:sp>
      <p:sp>
        <p:nvSpPr>
          <p:cNvPr id="3" name="Tijdelijke aanduiding voor tekst 2">
            <a:extLst>
              <a:ext uri="{FF2B5EF4-FFF2-40B4-BE49-F238E27FC236}">
                <a16:creationId xmlns:a16="http://schemas.microsoft.com/office/drawing/2014/main" id="{017CD275-A64C-4D69-B886-8C733F082EA6}"/>
              </a:ext>
            </a:extLst>
          </p:cNvPr>
          <p:cNvSpPr>
            <a:spLocks noGrp="1"/>
          </p:cNvSpPr>
          <p:nvPr>
            <p:ph type="body" idx="1"/>
          </p:nvPr>
        </p:nvSpPr>
        <p:spPr>
          <a:xfrm>
            <a:off x="839787" y="668337"/>
            <a:ext cx="5157787" cy="823912"/>
          </a:xfrm>
        </p:spPr>
        <p:txBody>
          <a:bodyPr/>
          <a:lstStyle/>
          <a:p>
            <a:r>
              <a:rPr lang="nl-NL" dirty="0"/>
              <a:t>NVV Scriptieprijs 2022</a:t>
            </a:r>
          </a:p>
          <a:p>
            <a:endParaRPr lang="nl-NL" dirty="0"/>
          </a:p>
        </p:txBody>
      </p:sp>
      <p:sp>
        <p:nvSpPr>
          <p:cNvPr id="4" name="Tijdelijke aanduiding voor inhoud 3">
            <a:extLst>
              <a:ext uri="{FF2B5EF4-FFF2-40B4-BE49-F238E27FC236}">
                <a16:creationId xmlns:a16="http://schemas.microsoft.com/office/drawing/2014/main" id="{5466FD32-A02F-4A8C-93A4-5AD90F5343B5}"/>
              </a:ext>
            </a:extLst>
          </p:cNvPr>
          <p:cNvSpPr>
            <a:spLocks noGrp="1"/>
          </p:cNvSpPr>
          <p:nvPr>
            <p:ph sz="half" idx="2"/>
          </p:nvPr>
        </p:nvSpPr>
        <p:spPr>
          <a:xfrm>
            <a:off x="724378" y="1658936"/>
            <a:ext cx="5157787" cy="3684588"/>
          </a:xfrm>
        </p:spPr>
        <p:txBody>
          <a:bodyPr>
            <a:normAutofit fontScale="70000" lnSpcReduction="20000"/>
          </a:bodyPr>
          <a:lstStyle/>
          <a:p>
            <a:pPr marL="0" indent="0">
              <a:buNone/>
            </a:pPr>
            <a:r>
              <a:rPr lang="nl-NL" dirty="0"/>
              <a:t>Overeenkomstig het Reglement is de volgende jury samengesteld:</a:t>
            </a:r>
          </a:p>
          <a:p>
            <a:r>
              <a:rPr lang="nl-NL" dirty="0"/>
              <a:t>prof. mr. dr. A.G. Castermans (Universiteit Leiden);</a:t>
            </a:r>
          </a:p>
          <a:p>
            <a:r>
              <a:rPr lang="nl-NL" dirty="0"/>
              <a:t>mr. dr. I. Koning (Nyenrode Business Universiteit; Universiteit Utrecht);</a:t>
            </a:r>
          </a:p>
          <a:p>
            <a:r>
              <a:rPr lang="nl-NL" dirty="0"/>
              <a:t>prof. mr. dr. J.G.J. Rinkes (Open Universiteit; Universiteit van Amsterdam);</a:t>
            </a:r>
          </a:p>
          <a:p>
            <a:r>
              <a:rPr lang="nl-NL" dirty="0"/>
              <a:t>mr. W.P. Sprenger (oud-rechter) voorzitter;</a:t>
            </a:r>
          </a:p>
          <a:p>
            <a:r>
              <a:rPr lang="nl-NL" dirty="0"/>
              <a:t>mr. dr. V.J.A. Sütő (Universiteit Leiden; Legal Rail). </a:t>
            </a:r>
          </a:p>
        </p:txBody>
      </p:sp>
    </p:spTree>
    <p:extLst>
      <p:ext uri="{BB962C8B-B14F-4D97-AF65-F5344CB8AC3E}">
        <p14:creationId xmlns:p14="http://schemas.microsoft.com/office/powerpoint/2010/main" val="626198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a:extLst>
              <a:ext uri="{FF2B5EF4-FFF2-40B4-BE49-F238E27FC236}">
                <a16:creationId xmlns:a16="http://schemas.microsoft.com/office/drawing/2014/main" id="{C840B8DC-B95E-40AA-89DC-C1CBA8EE825F}"/>
              </a:ext>
            </a:extLst>
          </p:cNvPr>
          <p:cNvSpPr>
            <a:spLocks noGrp="1"/>
          </p:cNvSpPr>
          <p:nvPr>
            <p:ph type="body" idx="1"/>
          </p:nvPr>
        </p:nvSpPr>
        <p:spPr>
          <a:xfrm>
            <a:off x="1074199" y="619265"/>
            <a:ext cx="5260728" cy="823912"/>
          </a:xfrm>
        </p:spPr>
        <p:txBody>
          <a:bodyPr/>
          <a:lstStyle/>
          <a:p>
            <a:r>
              <a:rPr lang="nl-NL" dirty="0"/>
              <a:t>NVV Scriptieprijs 2022</a:t>
            </a:r>
          </a:p>
          <a:p>
            <a:endParaRPr lang="nl-NL" dirty="0"/>
          </a:p>
        </p:txBody>
      </p:sp>
      <p:sp>
        <p:nvSpPr>
          <p:cNvPr id="4" name="Tijdelijke aanduiding voor inhoud 3">
            <a:extLst>
              <a:ext uri="{FF2B5EF4-FFF2-40B4-BE49-F238E27FC236}">
                <a16:creationId xmlns:a16="http://schemas.microsoft.com/office/drawing/2014/main" id="{CDC29B6E-780F-42C3-ACB3-A14B209F23BB}"/>
              </a:ext>
            </a:extLst>
          </p:cNvPr>
          <p:cNvSpPr>
            <a:spLocks noGrp="1"/>
          </p:cNvSpPr>
          <p:nvPr>
            <p:ph sz="half" idx="2"/>
          </p:nvPr>
        </p:nvSpPr>
        <p:spPr>
          <a:xfrm>
            <a:off x="938213" y="1255362"/>
            <a:ext cx="5157787" cy="5100987"/>
          </a:xfrm>
        </p:spPr>
        <p:txBody>
          <a:bodyPr>
            <a:noAutofit/>
          </a:bodyPr>
          <a:lstStyle/>
          <a:p>
            <a:pPr marL="0" indent="0">
              <a:buNone/>
            </a:pPr>
            <a:r>
              <a:rPr lang="nl-NL" sz="1600" dirty="0"/>
              <a:t>De ingediende scripties</a:t>
            </a:r>
          </a:p>
          <a:p>
            <a:pPr marL="0" indent="0">
              <a:buNone/>
            </a:pPr>
            <a:r>
              <a:rPr lang="nl-NL" sz="1600" dirty="0"/>
              <a:t>Bij de secretaris van de NVV zijn acht scripties ingediend voor deelname. Sommige scripties zijn in het Engels, andere in het Nederlands geschreven. Alle zijn afstudeerscripties in het kader van de LLM studie, sommige aan de Erasmus School of Law, Rotterdam, andere aan Universiteit Leiden. Elk van de scripties was met een 8 of hoger gewaardeerd.</a:t>
            </a:r>
          </a:p>
          <a:p>
            <a:pPr marL="0" indent="0">
              <a:buNone/>
            </a:pPr>
            <a:r>
              <a:rPr lang="nl-NL" sz="1600" dirty="0"/>
              <a:t>De onderwerpen van de ingediende scripties zijn zeer verscheiden, maar betreffen alle het vervoerrecht in de ruime zin des woords.</a:t>
            </a:r>
          </a:p>
          <a:p>
            <a:pPr marL="0" indent="0">
              <a:buNone/>
            </a:pPr>
            <a:r>
              <a:rPr lang="nl-NL" sz="1600" dirty="0"/>
              <a:t>De volgende scripties zijn ingediend voor de Scriptieprijs 2022, in alfabetische orde van de namen van de schrijvers:</a:t>
            </a:r>
          </a:p>
          <a:p>
            <a:r>
              <a:rPr lang="en-US" sz="1600" dirty="0"/>
              <a:t>Angeliki Filini - </a:t>
            </a:r>
            <a:r>
              <a:rPr lang="en-US" sz="1600" i="1" dirty="0">
                <a:effectLst/>
                <a:ea typeface="Calibri" panose="020F0502020204030204" pitchFamily="34" charset="0"/>
                <a:cs typeface="Times New Roman" panose="02020603050405020304" pitchFamily="18" charset="0"/>
              </a:rPr>
              <a:t>Maritime product liability in respect of autonomous vessels. How will liability be divided between shipowners, software designers and manufacturers in case of collision?</a:t>
            </a:r>
          </a:p>
          <a:p>
            <a:pPr algn="l"/>
            <a:r>
              <a:rPr lang="en-US" sz="1600" dirty="0">
                <a:ea typeface="Calibri" panose="020F0502020204030204" pitchFamily="34" charset="0"/>
                <a:cs typeface="Times New Roman" panose="02020603050405020304" pitchFamily="18" charset="0"/>
              </a:rPr>
              <a:t>Tim Lubbers - </a:t>
            </a:r>
            <a:r>
              <a:rPr lang="nl-NL" sz="1600" i="1" u="none" strike="noStrike" baseline="0" dirty="0">
                <a:solidFill>
                  <a:srgbClr val="000000"/>
                </a:solidFill>
              </a:rPr>
              <a:t> Jacob Corens Observatio 40: Over de beperkte verhaalsaansprakelijkheid van de reder voor buitencontractuele vorderingen in het Rooms-Hollandse zeerecht;</a:t>
            </a:r>
            <a:endParaRPr lang="en-US" sz="1600" i="0" u="none" strike="noStrike" baseline="0" dirty="0"/>
          </a:p>
        </p:txBody>
      </p:sp>
      <p:sp>
        <p:nvSpPr>
          <p:cNvPr id="5" name="Tijdelijke aanduiding voor tekst 4">
            <a:extLst>
              <a:ext uri="{FF2B5EF4-FFF2-40B4-BE49-F238E27FC236}">
                <a16:creationId xmlns:a16="http://schemas.microsoft.com/office/drawing/2014/main" id="{C87A4FC5-AD12-4303-9D53-99603DB8BCB7}"/>
              </a:ext>
            </a:extLst>
          </p:cNvPr>
          <p:cNvSpPr>
            <a:spLocks noGrp="1"/>
          </p:cNvSpPr>
          <p:nvPr>
            <p:ph type="body" sz="quarter" idx="3"/>
          </p:nvPr>
        </p:nvSpPr>
        <p:spPr>
          <a:xfrm>
            <a:off x="6259497" y="619265"/>
            <a:ext cx="5183188" cy="823912"/>
          </a:xfrm>
        </p:spPr>
        <p:txBody>
          <a:bodyPr/>
          <a:lstStyle/>
          <a:p>
            <a:r>
              <a:rPr lang="nl-NL" dirty="0"/>
              <a:t>2022 NVV Thesis Prize</a:t>
            </a:r>
          </a:p>
          <a:p>
            <a:endParaRPr lang="nl-NL" dirty="0"/>
          </a:p>
        </p:txBody>
      </p:sp>
      <p:sp>
        <p:nvSpPr>
          <p:cNvPr id="6" name="Tijdelijke aanduiding voor inhoud 5">
            <a:extLst>
              <a:ext uri="{FF2B5EF4-FFF2-40B4-BE49-F238E27FC236}">
                <a16:creationId xmlns:a16="http://schemas.microsoft.com/office/drawing/2014/main" id="{204D207A-A9B4-4BA8-8D80-1A11309AB58F}"/>
              </a:ext>
            </a:extLst>
          </p:cNvPr>
          <p:cNvSpPr>
            <a:spLocks noGrp="1"/>
          </p:cNvSpPr>
          <p:nvPr>
            <p:ph sz="quarter" idx="4"/>
          </p:nvPr>
        </p:nvSpPr>
        <p:spPr>
          <a:xfrm>
            <a:off x="6170612" y="1442020"/>
            <a:ext cx="5183188" cy="4315599"/>
          </a:xfrm>
        </p:spPr>
        <p:txBody>
          <a:bodyPr>
            <a:normAutofit fontScale="62500" lnSpcReduction="20000"/>
          </a:bodyPr>
          <a:lstStyle/>
          <a:p>
            <a:pPr marL="0" indent="0">
              <a:buNone/>
            </a:pPr>
            <a:r>
              <a:rPr lang="en-GB" sz="2600" dirty="0"/>
              <a:t>The theses submitted</a:t>
            </a:r>
          </a:p>
          <a:p>
            <a:pPr marL="0" indent="0">
              <a:buNone/>
            </a:pPr>
            <a:r>
              <a:rPr lang="en-GB" sz="2600" dirty="0"/>
              <a:t>Eight theses have been submitted to the NVV secretary for the contest. Some of these theses are written in English, others in Dutch. All of the theses were written for the LLM grade, some at the Erasmus School of Law, Rotterdam, others at Leyden University. Each of the theses was awarded the grade of 8 or beyond.</a:t>
            </a:r>
          </a:p>
          <a:p>
            <a:pPr marL="0" indent="0">
              <a:buNone/>
            </a:pPr>
            <a:r>
              <a:rPr lang="en-GB" sz="2600" dirty="0"/>
              <a:t>There is a great variety in the subjects of the theses submitted, however all of the theses’ subjects are within the scope of transport law in the broader sense of the word, </a:t>
            </a:r>
          </a:p>
          <a:p>
            <a:pPr marL="0" indent="0">
              <a:buNone/>
            </a:pPr>
            <a:r>
              <a:rPr lang="en-GB" sz="2600" dirty="0"/>
              <a:t>In alphabetical order of the authors’ names the following theses were submitted for the Thesis Prize 2022</a:t>
            </a:r>
            <a:r>
              <a:rPr lang="nl-NL" sz="2600" dirty="0"/>
              <a:t>:</a:t>
            </a:r>
          </a:p>
          <a:p>
            <a:r>
              <a:rPr lang="en-US" sz="2600" dirty="0"/>
              <a:t>Angeliki Filini - </a:t>
            </a:r>
            <a:r>
              <a:rPr lang="en-US" sz="2600" i="1" dirty="0">
                <a:effectLst/>
                <a:ea typeface="Calibri" panose="020F0502020204030204" pitchFamily="34" charset="0"/>
                <a:cs typeface="Times New Roman" panose="02020603050405020304" pitchFamily="18" charset="0"/>
              </a:rPr>
              <a:t>Maritime product liability in respect of autonomous vessels. How will liability be divided between shipowners, software designers and manufacturers in case of collision?</a:t>
            </a:r>
          </a:p>
          <a:p>
            <a:pPr algn="l"/>
            <a:r>
              <a:rPr lang="en-US" sz="2600" dirty="0">
                <a:ea typeface="Calibri" panose="020F0502020204030204" pitchFamily="34" charset="0"/>
                <a:cs typeface="Times New Roman" panose="02020603050405020304" pitchFamily="18" charset="0"/>
              </a:rPr>
              <a:t>Tim Lubbers - </a:t>
            </a:r>
            <a:r>
              <a:rPr lang="nl-NL" sz="2600" i="1" u="none" strike="noStrike" baseline="0" dirty="0">
                <a:solidFill>
                  <a:srgbClr val="000000"/>
                </a:solidFill>
              </a:rPr>
              <a:t> Jacob Corens Observatio 40: Over de beperkte verhaalsaansprakelijkheid van de reder voor buitencontractuele vorderingen in het Rooms-Hollandse zeerecht;</a:t>
            </a:r>
            <a:endParaRPr lang="en-US" sz="2600" i="0" u="none" strike="noStrike" baseline="0" dirty="0"/>
          </a:p>
          <a:p>
            <a:pPr marL="0" indent="0">
              <a:buNone/>
            </a:pPr>
            <a:endParaRPr lang="nl-NL" dirty="0"/>
          </a:p>
          <a:p>
            <a:pPr marL="0" indent="0">
              <a:buNone/>
            </a:pPr>
            <a:endParaRPr lang="nl-NL" dirty="0"/>
          </a:p>
        </p:txBody>
      </p:sp>
      <p:sp>
        <p:nvSpPr>
          <p:cNvPr id="7" name="Tijdelijke aanduiding voor voettekst 6">
            <a:extLst>
              <a:ext uri="{FF2B5EF4-FFF2-40B4-BE49-F238E27FC236}">
                <a16:creationId xmlns:a16="http://schemas.microsoft.com/office/drawing/2014/main" id="{571E9E4E-A6CD-4790-A952-8408B17606D9}"/>
              </a:ext>
            </a:extLst>
          </p:cNvPr>
          <p:cNvSpPr>
            <a:spLocks noGrp="1"/>
          </p:cNvSpPr>
          <p:nvPr>
            <p:ph type="ftr" sz="quarter" idx="11"/>
          </p:nvPr>
        </p:nvSpPr>
        <p:spPr/>
        <p:txBody>
          <a:bodyPr/>
          <a:lstStyle/>
          <a:p>
            <a:r>
              <a:rPr lang="nl-NL" dirty="0"/>
              <a:t>NVV Scriptieprijs 2022 - uitslag</a:t>
            </a:r>
          </a:p>
        </p:txBody>
      </p:sp>
      <p:sp>
        <p:nvSpPr>
          <p:cNvPr id="8" name="Tijdelijke aanduiding voor dianummer 7">
            <a:extLst>
              <a:ext uri="{FF2B5EF4-FFF2-40B4-BE49-F238E27FC236}">
                <a16:creationId xmlns:a16="http://schemas.microsoft.com/office/drawing/2014/main" id="{04015E82-9072-4468-A545-3D748166E44C}"/>
              </a:ext>
            </a:extLst>
          </p:cNvPr>
          <p:cNvSpPr>
            <a:spLocks noGrp="1"/>
          </p:cNvSpPr>
          <p:nvPr>
            <p:ph type="sldNum" sz="quarter" idx="12"/>
          </p:nvPr>
        </p:nvSpPr>
        <p:spPr/>
        <p:txBody>
          <a:bodyPr/>
          <a:lstStyle/>
          <a:p>
            <a:fld id="{4726A1B8-8CF7-49B3-B54C-9D42A00CE34B}" type="slidenum">
              <a:rPr lang="nl-NL" smtClean="0"/>
              <a:t>4</a:t>
            </a:fld>
            <a:endParaRPr lang="nl-NL" dirty="0"/>
          </a:p>
        </p:txBody>
      </p:sp>
    </p:spTree>
    <p:extLst>
      <p:ext uri="{BB962C8B-B14F-4D97-AF65-F5344CB8AC3E}">
        <p14:creationId xmlns:p14="http://schemas.microsoft.com/office/powerpoint/2010/main" val="3546766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6067DE-8109-4569-863A-25AD46DBC9A7}"/>
              </a:ext>
            </a:extLst>
          </p:cNvPr>
          <p:cNvSpPr>
            <a:spLocks noGrp="1"/>
          </p:cNvSpPr>
          <p:nvPr>
            <p:ph type="title"/>
          </p:nvPr>
        </p:nvSpPr>
        <p:spPr/>
        <p:txBody>
          <a:bodyPr>
            <a:normAutofit/>
          </a:bodyPr>
          <a:lstStyle/>
          <a:p>
            <a:r>
              <a:rPr lang="nl-NL" sz="2400" b="1" dirty="0">
                <a:latin typeface="+mn-lt"/>
              </a:rPr>
              <a:t>NVV Scriptieprijs 2022		           2022 NVV Thesis Prize</a:t>
            </a:r>
          </a:p>
        </p:txBody>
      </p:sp>
      <p:sp>
        <p:nvSpPr>
          <p:cNvPr id="3" name="Tijdelijke aanduiding voor inhoud 2">
            <a:extLst>
              <a:ext uri="{FF2B5EF4-FFF2-40B4-BE49-F238E27FC236}">
                <a16:creationId xmlns:a16="http://schemas.microsoft.com/office/drawing/2014/main" id="{0EBFE116-3A00-498E-8BC1-B73D7456B29A}"/>
              </a:ext>
            </a:extLst>
          </p:cNvPr>
          <p:cNvSpPr>
            <a:spLocks noGrp="1"/>
          </p:cNvSpPr>
          <p:nvPr>
            <p:ph sz="half" idx="1"/>
          </p:nvPr>
        </p:nvSpPr>
        <p:spPr/>
        <p:txBody>
          <a:bodyPr>
            <a:normAutofit fontScale="32500" lnSpcReduction="20000"/>
          </a:bodyPr>
          <a:lstStyle/>
          <a:p>
            <a:pPr marL="0" indent="0" algn="l">
              <a:buNone/>
            </a:pPr>
            <a:endParaRPr lang="en-US" sz="6000" i="1" dirty="0">
              <a:effectLst/>
              <a:ea typeface="Calibri" panose="020F0502020204030204" pitchFamily="34" charset="0"/>
              <a:cs typeface="Times New Roman" panose="02020603050405020304" pitchFamily="18" charset="0"/>
            </a:endParaRPr>
          </a:p>
          <a:p>
            <a:r>
              <a:rPr lang="en-US" sz="5500" dirty="0">
                <a:cs typeface="Times New Roman" panose="02020603050405020304" pitchFamily="18" charset="0"/>
              </a:rPr>
              <a:t>Reza Mazinani - </a:t>
            </a:r>
            <a:r>
              <a:rPr lang="en-US" sz="5500" i="1" dirty="0">
                <a:cs typeface="Times New Roman" panose="02020603050405020304" pitchFamily="18" charset="0"/>
              </a:rPr>
              <a:t>To What Extent Are Air Carriers Liable Under Multimodal Transportations?</a:t>
            </a:r>
            <a:endParaRPr lang="en-US" sz="5500" i="0" u="none" strike="noStrike" baseline="0" dirty="0"/>
          </a:p>
          <a:p>
            <a:r>
              <a:rPr lang="en-GB" sz="5500" dirty="0">
                <a:effectLst/>
                <a:ea typeface="Times New Roman" panose="02020603050405020304" pitchFamily="18" charset="0"/>
                <a:cs typeface="Times New Roman" panose="02020603050405020304" pitchFamily="18" charset="0"/>
              </a:rPr>
              <a:t>Ghislainne L.G.M. Meesters - </a:t>
            </a:r>
            <a:r>
              <a:rPr lang="en-GB" sz="5500" i="1" dirty="0">
                <a:effectLst/>
                <a:ea typeface="Times New Roman" panose="02020603050405020304" pitchFamily="18" charset="0"/>
                <a:cs typeface="Times New Roman" panose="02020603050405020304" pitchFamily="18" charset="0"/>
              </a:rPr>
              <a:t>Compulsory Pilotage in Straits Used for International Navigation, How can a system of compulsory ice pilotage in the Bering Strait become legally feasible?</a:t>
            </a:r>
            <a:endParaRPr lang="en-US" sz="5500" i="0" u="none" strike="noStrike" baseline="0" dirty="0"/>
          </a:p>
          <a:p>
            <a:r>
              <a:rPr lang="en-GB" sz="5500" dirty="0"/>
              <a:t>Quirijn P.R. Mohr – </a:t>
            </a:r>
            <a:r>
              <a:rPr lang="en-GB" sz="5500" i="1" dirty="0"/>
              <a:t>Zorgen voor de sporen;</a:t>
            </a:r>
            <a:endParaRPr lang="en-US" sz="5500" i="1" dirty="0"/>
          </a:p>
          <a:p>
            <a:r>
              <a:rPr lang="en-US" sz="5500" dirty="0"/>
              <a:t>Bram Pos - </a:t>
            </a:r>
            <a:r>
              <a:rPr lang="en-US" sz="5500" i="1" dirty="0"/>
              <a:t>Negotiability of e-Bills of Lading</a:t>
            </a:r>
            <a:r>
              <a:rPr lang="en-GB" sz="5500" i="1" dirty="0"/>
              <a:t>;</a:t>
            </a:r>
          </a:p>
          <a:p>
            <a:r>
              <a:rPr lang="en-GB" sz="5500" dirty="0"/>
              <a:t>Camilla del Re - </a:t>
            </a:r>
            <a:r>
              <a:rPr lang="en-US" sz="5500" i="1" dirty="0"/>
              <a:t>Sustainable ship recycling: Enhancing shipbuilders’ responsibility;</a:t>
            </a:r>
          </a:p>
          <a:p>
            <a:pPr algn="l"/>
            <a:r>
              <a:rPr lang="en-GB" sz="5500" dirty="0"/>
              <a:t>Feline Schutjes - </a:t>
            </a:r>
            <a:r>
              <a:rPr lang="en-US" sz="5500" i="1" u="none" strike="noStrike" baseline="0" dirty="0"/>
              <a:t>The Unjustified Perception of Floating Coffins: Readiness Theory and the COVID-19 Cruise Ship Conflict.</a:t>
            </a:r>
          </a:p>
          <a:p>
            <a:pPr algn="l"/>
            <a:endParaRPr lang="en-GB" b="0" i="1" u="none" strike="noStrike" baseline="0" dirty="0">
              <a:solidFill>
                <a:srgbClr val="000000"/>
              </a:solidFill>
              <a:latin typeface="Calibri" panose="020F0502020204030204" pitchFamily="34" charset="0"/>
            </a:endParaRPr>
          </a:p>
        </p:txBody>
      </p:sp>
      <p:sp>
        <p:nvSpPr>
          <p:cNvPr id="4" name="Tijdelijke aanduiding voor inhoud 3">
            <a:extLst>
              <a:ext uri="{FF2B5EF4-FFF2-40B4-BE49-F238E27FC236}">
                <a16:creationId xmlns:a16="http://schemas.microsoft.com/office/drawing/2014/main" id="{019A7CE6-751E-4294-9855-15A5C5B9495E}"/>
              </a:ext>
            </a:extLst>
          </p:cNvPr>
          <p:cNvSpPr>
            <a:spLocks noGrp="1"/>
          </p:cNvSpPr>
          <p:nvPr>
            <p:ph sz="half" idx="2"/>
          </p:nvPr>
        </p:nvSpPr>
        <p:spPr/>
        <p:txBody>
          <a:bodyPr>
            <a:normAutofit fontScale="32500" lnSpcReduction="20000"/>
          </a:bodyPr>
          <a:lstStyle/>
          <a:p>
            <a:pPr marL="0" indent="0" algn="l">
              <a:buNone/>
            </a:pPr>
            <a:endParaRPr lang="en-US" sz="5500" i="1" dirty="0">
              <a:effectLst/>
              <a:ea typeface="Calibri" panose="020F0502020204030204" pitchFamily="34" charset="0"/>
              <a:cs typeface="Times New Roman" panose="02020603050405020304" pitchFamily="18" charset="0"/>
            </a:endParaRPr>
          </a:p>
          <a:p>
            <a:r>
              <a:rPr lang="en-US" sz="5500" dirty="0">
                <a:cs typeface="Times New Roman" panose="02020603050405020304" pitchFamily="18" charset="0"/>
              </a:rPr>
              <a:t>Reza Mazinani - </a:t>
            </a:r>
            <a:r>
              <a:rPr lang="en-US" sz="5500" i="1" dirty="0">
                <a:cs typeface="Times New Roman" panose="02020603050405020304" pitchFamily="18" charset="0"/>
              </a:rPr>
              <a:t>To What Extent Are Air Carriers Liable Under Multimodal Transportations?</a:t>
            </a:r>
            <a:endParaRPr lang="en-US" sz="5500" i="0" u="none" strike="noStrike" baseline="0" dirty="0"/>
          </a:p>
          <a:p>
            <a:r>
              <a:rPr lang="en-GB" sz="5500" dirty="0">
                <a:effectLst/>
                <a:ea typeface="Times New Roman" panose="02020603050405020304" pitchFamily="18" charset="0"/>
                <a:cs typeface="Times New Roman" panose="02020603050405020304" pitchFamily="18" charset="0"/>
              </a:rPr>
              <a:t>Ghislainne L.G.M. Meesters - </a:t>
            </a:r>
            <a:r>
              <a:rPr lang="en-GB" sz="5500" i="1" dirty="0">
                <a:effectLst/>
                <a:ea typeface="Times New Roman" panose="02020603050405020304" pitchFamily="18" charset="0"/>
                <a:cs typeface="Times New Roman" panose="02020603050405020304" pitchFamily="18" charset="0"/>
              </a:rPr>
              <a:t>Compulsory Pilotage in Straits Used for International Navigation, How can a system of compulsory ice pilotage in the Bering Strait become legally feasible?</a:t>
            </a:r>
            <a:endParaRPr lang="en-US" sz="5500" i="0" u="none" strike="noStrike" baseline="0" dirty="0"/>
          </a:p>
          <a:p>
            <a:r>
              <a:rPr lang="en-GB" sz="5500" dirty="0"/>
              <a:t>Quirijn P.R. Mohr – </a:t>
            </a:r>
            <a:r>
              <a:rPr lang="en-GB" sz="5500" i="1" dirty="0"/>
              <a:t>Zorgen voor de sporen;</a:t>
            </a:r>
            <a:endParaRPr lang="nl-NL" sz="5500" i="1" dirty="0"/>
          </a:p>
          <a:p>
            <a:r>
              <a:rPr lang="en-US" sz="5500" dirty="0"/>
              <a:t>Bram Pos - </a:t>
            </a:r>
            <a:r>
              <a:rPr lang="en-US" sz="5500" i="1" dirty="0"/>
              <a:t>Negotiability of e-Bills of Lading</a:t>
            </a:r>
            <a:r>
              <a:rPr lang="en-GB" sz="5500" i="1" dirty="0"/>
              <a:t>;</a:t>
            </a:r>
          </a:p>
          <a:p>
            <a:r>
              <a:rPr lang="en-GB" sz="5500" dirty="0"/>
              <a:t>Camilla del Re - </a:t>
            </a:r>
            <a:r>
              <a:rPr lang="en-US" sz="5500" i="1" dirty="0"/>
              <a:t>Sustainable ship recycling: Enhancing shipbuilders’ responsibility;</a:t>
            </a:r>
          </a:p>
          <a:p>
            <a:pPr algn="l"/>
            <a:r>
              <a:rPr lang="en-GB" sz="5500" dirty="0"/>
              <a:t>Feline Schutjes - </a:t>
            </a:r>
            <a:r>
              <a:rPr lang="en-US" sz="5500" i="1" u="none" strike="noStrike" baseline="0" dirty="0"/>
              <a:t>The Unjustified Perception of Floating Coffins: Readiness Theory and the COVID-19 Cruise Ship Conflict.</a:t>
            </a:r>
          </a:p>
          <a:p>
            <a:endParaRPr lang="en-GB" dirty="0"/>
          </a:p>
        </p:txBody>
      </p:sp>
      <p:sp>
        <p:nvSpPr>
          <p:cNvPr id="5" name="Tijdelijke aanduiding voor voettekst 4">
            <a:extLst>
              <a:ext uri="{FF2B5EF4-FFF2-40B4-BE49-F238E27FC236}">
                <a16:creationId xmlns:a16="http://schemas.microsoft.com/office/drawing/2014/main" id="{F2E3A917-59BE-43F7-9691-D5362F01F509}"/>
              </a:ext>
            </a:extLst>
          </p:cNvPr>
          <p:cNvSpPr>
            <a:spLocks noGrp="1"/>
          </p:cNvSpPr>
          <p:nvPr>
            <p:ph type="ftr" sz="quarter" idx="11"/>
          </p:nvPr>
        </p:nvSpPr>
        <p:spPr/>
        <p:txBody>
          <a:bodyPr/>
          <a:lstStyle/>
          <a:p>
            <a:r>
              <a:rPr lang="nl-NL" dirty="0"/>
              <a:t>NVV Scriptieprijs 2022 - uitslag</a:t>
            </a:r>
          </a:p>
        </p:txBody>
      </p:sp>
      <p:sp>
        <p:nvSpPr>
          <p:cNvPr id="6" name="Tijdelijke aanduiding voor dianummer 5">
            <a:extLst>
              <a:ext uri="{FF2B5EF4-FFF2-40B4-BE49-F238E27FC236}">
                <a16:creationId xmlns:a16="http://schemas.microsoft.com/office/drawing/2014/main" id="{E887ACFB-8BFB-4D85-A6A8-A7FD46763A20}"/>
              </a:ext>
            </a:extLst>
          </p:cNvPr>
          <p:cNvSpPr>
            <a:spLocks noGrp="1"/>
          </p:cNvSpPr>
          <p:nvPr>
            <p:ph type="sldNum" sz="quarter" idx="12"/>
          </p:nvPr>
        </p:nvSpPr>
        <p:spPr/>
        <p:txBody>
          <a:bodyPr/>
          <a:lstStyle/>
          <a:p>
            <a:fld id="{4726A1B8-8CF7-49B3-B54C-9D42A00CE34B}" type="slidenum">
              <a:rPr lang="nl-NL" smtClean="0"/>
              <a:t>5</a:t>
            </a:fld>
            <a:endParaRPr lang="nl-NL" dirty="0"/>
          </a:p>
        </p:txBody>
      </p:sp>
    </p:spTree>
    <p:extLst>
      <p:ext uri="{BB962C8B-B14F-4D97-AF65-F5344CB8AC3E}">
        <p14:creationId xmlns:p14="http://schemas.microsoft.com/office/powerpoint/2010/main" val="973522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7CC408-9AD1-4667-B925-12C10248B8FA}"/>
              </a:ext>
            </a:extLst>
          </p:cNvPr>
          <p:cNvSpPr>
            <a:spLocks noGrp="1"/>
          </p:cNvSpPr>
          <p:nvPr>
            <p:ph type="title"/>
          </p:nvPr>
        </p:nvSpPr>
        <p:spPr/>
        <p:txBody>
          <a:bodyPr>
            <a:normAutofit/>
          </a:bodyPr>
          <a:lstStyle/>
          <a:p>
            <a:r>
              <a:rPr lang="nl-NL" sz="2400" b="1" dirty="0">
                <a:latin typeface="+mn-lt"/>
              </a:rPr>
              <a:t>NVV Scriptieprijs 2022		           2022 NVV Thesis Prize</a:t>
            </a:r>
          </a:p>
        </p:txBody>
      </p:sp>
      <p:sp>
        <p:nvSpPr>
          <p:cNvPr id="3" name="Tijdelijke aanduiding voor inhoud 2">
            <a:extLst>
              <a:ext uri="{FF2B5EF4-FFF2-40B4-BE49-F238E27FC236}">
                <a16:creationId xmlns:a16="http://schemas.microsoft.com/office/drawing/2014/main" id="{1C7199DE-CCC3-4B3F-BA13-1F7883D40489}"/>
              </a:ext>
            </a:extLst>
          </p:cNvPr>
          <p:cNvSpPr>
            <a:spLocks noGrp="1"/>
          </p:cNvSpPr>
          <p:nvPr>
            <p:ph sz="half" idx="1"/>
          </p:nvPr>
        </p:nvSpPr>
        <p:spPr/>
        <p:txBody>
          <a:bodyPr>
            <a:normAutofit fontScale="92500" lnSpcReduction="20000"/>
          </a:bodyPr>
          <a:lstStyle/>
          <a:p>
            <a:pPr marL="0" indent="0">
              <a:buNone/>
            </a:pPr>
            <a:r>
              <a:rPr lang="nl-NL" sz="2300" dirty="0"/>
              <a:t>De short-list van genomineerden</a:t>
            </a:r>
          </a:p>
          <a:p>
            <a:pPr marL="0" indent="0">
              <a:buNone/>
            </a:pPr>
            <a:r>
              <a:rPr lang="nl-NL" sz="2300" dirty="0"/>
              <a:t>De jury heeft een short-list van de drie beste scripties gemaakt, waaruit vervolgens één als winnende scriptie is gekozen. In alfabetische volgorde van de namen van de auteurs:</a:t>
            </a:r>
          </a:p>
          <a:p>
            <a:r>
              <a:rPr lang="nl-NL" sz="2300" i="0" u="none" strike="noStrike" baseline="0" dirty="0">
                <a:solidFill>
                  <a:srgbClr val="1F1F1E"/>
                </a:solidFill>
              </a:rPr>
              <a:t>Tim Lubbers -</a:t>
            </a:r>
            <a:r>
              <a:rPr lang="nl-NL" sz="2300" i="1" u="none" strike="noStrike" baseline="0" dirty="0">
                <a:solidFill>
                  <a:srgbClr val="1F1F1E"/>
                </a:solidFill>
              </a:rPr>
              <a:t>  Jacob Corens Observatio 40: Over de beperkte verhaalsaansprakelijkheid van de reder voor buitencontractuele vorderingen in het Rooms-Hollandse zeerecht</a:t>
            </a:r>
            <a:r>
              <a:rPr lang="nl-NL" sz="2300" i="0" u="none" strike="noStrike" baseline="0" dirty="0">
                <a:solidFill>
                  <a:srgbClr val="1F1F1E"/>
                </a:solidFill>
              </a:rPr>
              <a:t>;</a:t>
            </a:r>
          </a:p>
          <a:p>
            <a:r>
              <a:rPr lang="en-GB" sz="2300" dirty="0">
                <a:effectLst/>
                <a:ea typeface="Times New Roman" panose="02020603050405020304" pitchFamily="18" charset="0"/>
                <a:cs typeface="Times New Roman" panose="02020603050405020304" pitchFamily="18" charset="0"/>
              </a:rPr>
              <a:t>Ghislainne L.G.M. Meesters - </a:t>
            </a:r>
            <a:r>
              <a:rPr lang="en-GB" sz="2300" i="1" dirty="0">
                <a:effectLst/>
                <a:ea typeface="Times New Roman" panose="02020603050405020304" pitchFamily="18" charset="0"/>
                <a:cs typeface="Times New Roman" panose="02020603050405020304" pitchFamily="18" charset="0"/>
              </a:rPr>
              <a:t>Compulsory Pilotage in Straits Used for International Navigation, How can a system of compulsory ice pilotage in the Bering Strait become legally feasible?</a:t>
            </a:r>
            <a:endParaRPr lang="en-US" sz="2300" i="0" u="none" strike="noStrike" baseline="0" dirty="0"/>
          </a:p>
          <a:p>
            <a:r>
              <a:rPr lang="en-GB" sz="2300" dirty="0"/>
              <a:t>Quirijn P.R. Mohr – </a:t>
            </a:r>
            <a:r>
              <a:rPr lang="en-GB" sz="2300" i="1" dirty="0"/>
              <a:t>Zorgen voor de sporen.</a:t>
            </a:r>
            <a:endParaRPr lang="en-US" sz="2300" i="1" dirty="0"/>
          </a:p>
          <a:p>
            <a:pPr marL="0" indent="0">
              <a:buNone/>
            </a:pPr>
            <a:endParaRPr lang="en-GB" sz="2300" i="1" u="none" strike="noStrike" baseline="0" dirty="0">
              <a:solidFill>
                <a:srgbClr val="000000"/>
              </a:solidFill>
            </a:endParaRPr>
          </a:p>
          <a:p>
            <a:pPr marL="0" indent="0">
              <a:buNone/>
            </a:pPr>
            <a:endParaRPr lang="nl-NL" dirty="0"/>
          </a:p>
        </p:txBody>
      </p:sp>
      <p:sp>
        <p:nvSpPr>
          <p:cNvPr id="4" name="Tijdelijke aanduiding voor inhoud 3">
            <a:extLst>
              <a:ext uri="{FF2B5EF4-FFF2-40B4-BE49-F238E27FC236}">
                <a16:creationId xmlns:a16="http://schemas.microsoft.com/office/drawing/2014/main" id="{3D8CFC24-1147-42F5-9761-9D4AA68EA788}"/>
              </a:ext>
            </a:extLst>
          </p:cNvPr>
          <p:cNvSpPr>
            <a:spLocks noGrp="1"/>
          </p:cNvSpPr>
          <p:nvPr>
            <p:ph sz="half" idx="2"/>
          </p:nvPr>
        </p:nvSpPr>
        <p:spPr/>
        <p:txBody>
          <a:bodyPr>
            <a:normAutofit fontScale="92500" lnSpcReduction="20000"/>
          </a:bodyPr>
          <a:lstStyle/>
          <a:p>
            <a:pPr marL="0" indent="0">
              <a:buNone/>
            </a:pPr>
            <a:r>
              <a:rPr lang="en-GB" sz="2300" dirty="0"/>
              <a:t>The nominees’ short-list</a:t>
            </a:r>
          </a:p>
          <a:p>
            <a:pPr marL="0" indent="0">
              <a:buNone/>
            </a:pPr>
            <a:r>
              <a:rPr lang="en-GB" sz="2300" dirty="0"/>
              <a:t>The jury has made a short-list of the best three theses, one of which was thereafter elected as the winning thesis. In alphabetical order of the authors’ names:</a:t>
            </a:r>
          </a:p>
          <a:p>
            <a:r>
              <a:rPr lang="en-GB" sz="2300" i="0" u="none" strike="noStrike" baseline="0" dirty="0">
                <a:solidFill>
                  <a:srgbClr val="1F1F1E"/>
                </a:solidFill>
              </a:rPr>
              <a:t>Tim Lubbers -  </a:t>
            </a:r>
            <a:r>
              <a:rPr lang="en-GB" sz="2300" i="1" u="none" strike="noStrike" baseline="0" dirty="0">
                <a:solidFill>
                  <a:srgbClr val="1F1F1E"/>
                </a:solidFill>
              </a:rPr>
              <a:t>Jacob Corens Observatio 40: Over de beperkte verhaalsaansprakelijkheid van de reder voor buitencontractuele vorderingen in het Rooms-Hollandse zeerecht;</a:t>
            </a:r>
          </a:p>
          <a:p>
            <a:r>
              <a:rPr lang="en-GB" sz="2300" dirty="0">
                <a:effectLst/>
                <a:ea typeface="Times New Roman" panose="02020603050405020304" pitchFamily="18" charset="0"/>
                <a:cs typeface="Times New Roman" panose="02020603050405020304" pitchFamily="18" charset="0"/>
              </a:rPr>
              <a:t>Ghislainne L.G.M. Meesters - </a:t>
            </a:r>
            <a:r>
              <a:rPr lang="en-GB" sz="2300" i="1" dirty="0">
                <a:effectLst/>
                <a:ea typeface="Times New Roman" panose="02020603050405020304" pitchFamily="18" charset="0"/>
                <a:cs typeface="Times New Roman" panose="02020603050405020304" pitchFamily="18" charset="0"/>
              </a:rPr>
              <a:t>Compulsory Pilotage in Straits Used for International Navigation, How can a system of compulsory ice pilotage in the Bering Strait become legally feasible?</a:t>
            </a:r>
            <a:endParaRPr lang="en-GB" sz="2300" i="0" u="none" strike="noStrike" baseline="0" dirty="0"/>
          </a:p>
          <a:p>
            <a:r>
              <a:rPr lang="en-GB" sz="2300" dirty="0"/>
              <a:t>Quirijn P.R. Mohr – </a:t>
            </a:r>
            <a:r>
              <a:rPr lang="en-GB" sz="2300" i="1" dirty="0"/>
              <a:t>Zorgen voor de sporen.</a:t>
            </a:r>
          </a:p>
          <a:p>
            <a:pPr marL="0" indent="0">
              <a:buNone/>
            </a:pPr>
            <a:endParaRPr lang="en-GB" sz="2300" i="1" u="none" strike="noStrike" baseline="0" dirty="0">
              <a:solidFill>
                <a:srgbClr val="000000"/>
              </a:solidFill>
            </a:endParaRPr>
          </a:p>
          <a:p>
            <a:endParaRPr lang="en-GB" sz="2800" i="1" u="none" strike="noStrike" baseline="0" dirty="0">
              <a:solidFill>
                <a:srgbClr val="000000"/>
              </a:solidFill>
            </a:endParaRPr>
          </a:p>
          <a:p>
            <a:pPr marL="0" indent="0">
              <a:buNone/>
            </a:pPr>
            <a:endParaRPr lang="nl-NL" dirty="0"/>
          </a:p>
        </p:txBody>
      </p:sp>
      <p:sp>
        <p:nvSpPr>
          <p:cNvPr id="5" name="Tijdelijke aanduiding voor voettekst 4">
            <a:extLst>
              <a:ext uri="{FF2B5EF4-FFF2-40B4-BE49-F238E27FC236}">
                <a16:creationId xmlns:a16="http://schemas.microsoft.com/office/drawing/2014/main" id="{99C053A7-82CD-4648-845E-238BB1552A0A}"/>
              </a:ext>
            </a:extLst>
          </p:cNvPr>
          <p:cNvSpPr>
            <a:spLocks noGrp="1"/>
          </p:cNvSpPr>
          <p:nvPr>
            <p:ph type="ftr" sz="quarter" idx="11"/>
          </p:nvPr>
        </p:nvSpPr>
        <p:spPr/>
        <p:txBody>
          <a:bodyPr/>
          <a:lstStyle/>
          <a:p>
            <a:r>
              <a:rPr lang="nl-NL" dirty="0"/>
              <a:t>NVV Scriptieprijs 2022 - uitslag</a:t>
            </a:r>
          </a:p>
        </p:txBody>
      </p:sp>
      <p:sp>
        <p:nvSpPr>
          <p:cNvPr id="6" name="Tijdelijke aanduiding voor dianummer 5">
            <a:extLst>
              <a:ext uri="{FF2B5EF4-FFF2-40B4-BE49-F238E27FC236}">
                <a16:creationId xmlns:a16="http://schemas.microsoft.com/office/drawing/2014/main" id="{89304320-A6B7-4965-8CEC-F1CB9446F3EB}"/>
              </a:ext>
            </a:extLst>
          </p:cNvPr>
          <p:cNvSpPr>
            <a:spLocks noGrp="1"/>
          </p:cNvSpPr>
          <p:nvPr>
            <p:ph type="sldNum" sz="quarter" idx="12"/>
          </p:nvPr>
        </p:nvSpPr>
        <p:spPr/>
        <p:txBody>
          <a:bodyPr/>
          <a:lstStyle/>
          <a:p>
            <a:fld id="{4726A1B8-8CF7-49B3-B54C-9D42A00CE34B}" type="slidenum">
              <a:rPr lang="nl-NL" smtClean="0"/>
              <a:t>6</a:t>
            </a:fld>
            <a:endParaRPr lang="nl-NL" dirty="0"/>
          </a:p>
        </p:txBody>
      </p:sp>
    </p:spTree>
    <p:extLst>
      <p:ext uri="{BB962C8B-B14F-4D97-AF65-F5344CB8AC3E}">
        <p14:creationId xmlns:p14="http://schemas.microsoft.com/office/powerpoint/2010/main" val="4236066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802D82-C520-40D7-BB71-9BF35C68BA7B}"/>
              </a:ext>
            </a:extLst>
          </p:cNvPr>
          <p:cNvSpPr>
            <a:spLocks noGrp="1"/>
          </p:cNvSpPr>
          <p:nvPr>
            <p:ph type="title"/>
          </p:nvPr>
        </p:nvSpPr>
        <p:spPr>
          <a:xfrm>
            <a:off x="838200" y="365126"/>
            <a:ext cx="10515600" cy="788972"/>
          </a:xfrm>
        </p:spPr>
        <p:txBody>
          <a:bodyPr>
            <a:normAutofit/>
          </a:bodyPr>
          <a:lstStyle/>
          <a:p>
            <a:r>
              <a:rPr lang="en-GB" sz="2400" b="1" dirty="0">
                <a:latin typeface="+mn-lt"/>
              </a:rPr>
              <a:t>NVV Scriptieprijs 2022		           2022 NVV Thesis Prize</a:t>
            </a:r>
          </a:p>
        </p:txBody>
      </p:sp>
      <p:sp>
        <p:nvSpPr>
          <p:cNvPr id="4" name="Tijdelijke aanduiding voor inhoud 3">
            <a:extLst>
              <a:ext uri="{FF2B5EF4-FFF2-40B4-BE49-F238E27FC236}">
                <a16:creationId xmlns:a16="http://schemas.microsoft.com/office/drawing/2014/main" id="{04D5AA72-F4C1-4686-AA8D-0002FCA1C678}"/>
              </a:ext>
            </a:extLst>
          </p:cNvPr>
          <p:cNvSpPr>
            <a:spLocks noGrp="1"/>
          </p:cNvSpPr>
          <p:nvPr>
            <p:ph sz="half" idx="2"/>
          </p:nvPr>
        </p:nvSpPr>
        <p:spPr>
          <a:xfrm>
            <a:off x="909221" y="1251752"/>
            <a:ext cx="10515600" cy="5241124"/>
          </a:xfrm>
        </p:spPr>
        <p:txBody>
          <a:bodyPr>
            <a:noAutofit/>
          </a:bodyPr>
          <a:lstStyle/>
          <a:p>
            <a:pPr marL="0" indent="0">
              <a:buNone/>
            </a:pPr>
            <a:r>
              <a:rPr lang="en-GB" sz="1800" dirty="0"/>
              <a:t>The winner</a:t>
            </a:r>
          </a:p>
          <a:p>
            <a:pPr marL="0" indent="0">
              <a:buNone/>
            </a:pPr>
            <a:r>
              <a:rPr lang="en-GB" sz="1800" dirty="0"/>
              <a:t>The winning thesis shows:</a:t>
            </a:r>
          </a:p>
          <a:p>
            <a:r>
              <a:rPr lang="en-GB" sz="1800" dirty="0"/>
              <a:t>A highly important topic for future transport;</a:t>
            </a:r>
          </a:p>
          <a:p>
            <a:r>
              <a:rPr lang="en-GB" sz="1800" dirty="0"/>
              <a:t>A fresh and original approach of the subject;</a:t>
            </a:r>
          </a:p>
          <a:p>
            <a:r>
              <a:rPr lang="en-GB" sz="1800" dirty="0"/>
              <a:t>Well structured research and methodology;</a:t>
            </a:r>
          </a:p>
          <a:p>
            <a:r>
              <a:rPr lang="en-GB" sz="1800" dirty="0"/>
              <a:t>A thorough research of the subject, a lot of ground and many sources having been traversed;</a:t>
            </a:r>
          </a:p>
          <a:p>
            <a:r>
              <a:rPr lang="en-GB" sz="1800" dirty="0"/>
              <a:t>A comparison of relevant legal systems, international and national, focussing on the subject researched;</a:t>
            </a:r>
          </a:p>
          <a:p>
            <a:r>
              <a:rPr lang="en-GB" sz="1800" dirty="0"/>
              <a:t>A practical approach, lessons learned in the past are applied in the author’s proposed solutions;</a:t>
            </a:r>
          </a:p>
          <a:p>
            <a:pPr marL="0" indent="0">
              <a:buNone/>
            </a:pPr>
            <a:r>
              <a:rPr lang="en-GB" sz="1800" dirty="0"/>
              <a:t>The thesis is easy to read, easy to follow is the author’s reasoning;</a:t>
            </a:r>
          </a:p>
        </p:txBody>
      </p:sp>
      <p:sp>
        <p:nvSpPr>
          <p:cNvPr id="5" name="Tijdelijke aanduiding voor voettekst 4">
            <a:extLst>
              <a:ext uri="{FF2B5EF4-FFF2-40B4-BE49-F238E27FC236}">
                <a16:creationId xmlns:a16="http://schemas.microsoft.com/office/drawing/2014/main" id="{4BD97AFE-D315-4237-BD81-711ED1D13205}"/>
              </a:ext>
            </a:extLst>
          </p:cNvPr>
          <p:cNvSpPr>
            <a:spLocks noGrp="1"/>
          </p:cNvSpPr>
          <p:nvPr>
            <p:ph type="ftr" sz="quarter" idx="11"/>
          </p:nvPr>
        </p:nvSpPr>
        <p:spPr/>
        <p:txBody>
          <a:bodyPr/>
          <a:lstStyle/>
          <a:p>
            <a:r>
              <a:rPr lang="nl-NL" dirty="0"/>
              <a:t>NVV Scriptieprijs 2022 - uitslag</a:t>
            </a:r>
          </a:p>
        </p:txBody>
      </p:sp>
      <p:sp>
        <p:nvSpPr>
          <p:cNvPr id="6" name="Tijdelijke aanduiding voor dianummer 5">
            <a:extLst>
              <a:ext uri="{FF2B5EF4-FFF2-40B4-BE49-F238E27FC236}">
                <a16:creationId xmlns:a16="http://schemas.microsoft.com/office/drawing/2014/main" id="{292167B3-4BAC-4EE1-964F-C2536214A54B}"/>
              </a:ext>
            </a:extLst>
          </p:cNvPr>
          <p:cNvSpPr>
            <a:spLocks noGrp="1"/>
          </p:cNvSpPr>
          <p:nvPr>
            <p:ph type="sldNum" sz="quarter" idx="12"/>
          </p:nvPr>
        </p:nvSpPr>
        <p:spPr/>
        <p:txBody>
          <a:bodyPr/>
          <a:lstStyle/>
          <a:p>
            <a:fld id="{4726A1B8-8CF7-49B3-B54C-9D42A00CE34B}" type="slidenum">
              <a:rPr lang="nl-NL" smtClean="0"/>
              <a:t>7</a:t>
            </a:fld>
            <a:endParaRPr lang="nl-NL" dirty="0"/>
          </a:p>
        </p:txBody>
      </p:sp>
    </p:spTree>
    <p:extLst>
      <p:ext uri="{BB962C8B-B14F-4D97-AF65-F5344CB8AC3E}">
        <p14:creationId xmlns:p14="http://schemas.microsoft.com/office/powerpoint/2010/main" val="251971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251F8B-3E3F-19CA-7BC8-490C4ACF35D9}"/>
              </a:ext>
            </a:extLst>
          </p:cNvPr>
          <p:cNvSpPr>
            <a:spLocks noGrp="1"/>
          </p:cNvSpPr>
          <p:nvPr>
            <p:ph type="title"/>
          </p:nvPr>
        </p:nvSpPr>
        <p:spPr>
          <a:xfrm>
            <a:off x="838200" y="365125"/>
            <a:ext cx="10515600" cy="5210727"/>
          </a:xfrm>
        </p:spPr>
        <p:txBody>
          <a:bodyPr>
            <a:normAutofit/>
          </a:bodyPr>
          <a:lstStyle/>
          <a:p>
            <a:pPr marL="0" indent="0"/>
            <a:r>
              <a:rPr lang="en-GB" sz="2700" dirty="0"/>
              <a:t>… and the winner is:</a:t>
            </a:r>
            <a:br>
              <a:rPr lang="en-GB" sz="2700" dirty="0"/>
            </a:br>
            <a:r>
              <a:rPr lang="en-GB" sz="2700" dirty="0" err="1">
                <a:effectLst/>
                <a:ea typeface="Times New Roman" panose="02020603050405020304" pitchFamily="18" charset="0"/>
                <a:cs typeface="Times New Roman" panose="02020603050405020304" pitchFamily="18" charset="0"/>
              </a:rPr>
              <a:t>Ghislainne</a:t>
            </a:r>
            <a:r>
              <a:rPr lang="en-GB" sz="2700" dirty="0">
                <a:effectLst/>
                <a:ea typeface="Times New Roman" panose="02020603050405020304" pitchFamily="18" charset="0"/>
                <a:cs typeface="Times New Roman" panose="02020603050405020304" pitchFamily="18" charset="0"/>
              </a:rPr>
              <a:t> L.G.M. </a:t>
            </a:r>
            <a:r>
              <a:rPr lang="en-GB" sz="2700" dirty="0" err="1">
                <a:effectLst/>
                <a:ea typeface="Times New Roman" panose="02020603050405020304" pitchFamily="18" charset="0"/>
                <a:cs typeface="Times New Roman" panose="02020603050405020304" pitchFamily="18" charset="0"/>
              </a:rPr>
              <a:t>Meesters</a:t>
            </a:r>
            <a:r>
              <a:rPr lang="en-GB" sz="2700" dirty="0">
                <a:effectLst/>
                <a:ea typeface="Times New Roman" panose="02020603050405020304" pitchFamily="18" charset="0"/>
                <a:cs typeface="Times New Roman" panose="02020603050405020304" pitchFamily="18" charset="0"/>
              </a:rPr>
              <a:t> - </a:t>
            </a:r>
            <a:r>
              <a:rPr lang="en-GB" sz="2700" i="1" dirty="0">
                <a:effectLst/>
                <a:ea typeface="Times New Roman" panose="02020603050405020304" pitchFamily="18" charset="0"/>
                <a:cs typeface="Times New Roman" panose="02020603050405020304" pitchFamily="18" charset="0"/>
              </a:rPr>
              <a:t>Compulsory Pilotage in Straits Used for International Navigation, How can a system of compulsory ice pilotage in the Bering Strait become legally feasible?</a:t>
            </a:r>
            <a:br>
              <a:rPr lang="en-GB" sz="2700" i="1" dirty="0">
                <a:effectLst/>
                <a:ea typeface="Times New Roman" panose="02020603050405020304" pitchFamily="18" charset="0"/>
                <a:cs typeface="Times New Roman" panose="02020603050405020304" pitchFamily="18" charset="0"/>
              </a:rPr>
            </a:br>
            <a:br>
              <a:rPr lang="en-US" sz="2700" i="0" u="none" strike="noStrike" baseline="0" dirty="0"/>
            </a:br>
            <a:r>
              <a:rPr lang="en-GB" sz="2700" b="1" dirty="0"/>
              <a:t>Congratulations!</a:t>
            </a:r>
            <a:br>
              <a:rPr lang="en-GB" sz="2700" b="1" dirty="0"/>
            </a:br>
            <a:br>
              <a:rPr lang="en-GB" sz="2700" b="1" dirty="0"/>
            </a:br>
            <a:r>
              <a:rPr lang="en-GB" sz="2700" b="1" dirty="0"/>
              <a:t>(</a:t>
            </a:r>
            <a:r>
              <a:rPr lang="en-GB" sz="2700" dirty="0"/>
              <a:t>Why did you research the Bering Strait and not the North Sea or the  </a:t>
            </a:r>
            <a:r>
              <a:rPr lang="en-GB" sz="2700" dirty="0" err="1"/>
              <a:t>Wadden</a:t>
            </a:r>
            <a:r>
              <a:rPr lang="en-GB" sz="2700" dirty="0"/>
              <a:t> area)? </a:t>
            </a:r>
            <a:br>
              <a:rPr lang="en-GB" sz="4400" dirty="0"/>
            </a:br>
            <a:endParaRPr lang="nl-NL" dirty="0"/>
          </a:p>
        </p:txBody>
      </p:sp>
      <p:sp>
        <p:nvSpPr>
          <p:cNvPr id="3" name="Tijdelijke aanduiding voor inhoud 2">
            <a:extLst>
              <a:ext uri="{FF2B5EF4-FFF2-40B4-BE49-F238E27FC236}">
                <a16:creationId xmlns:a16="http://schemas.microsoft.com/office/drawing/2014/main" id="{25D48F25-A50B-9E82-0EA9-81CD01F0CA1A}"/>
              </a:ext>
            </a:extLst>
          </p:cNvPr>
          <p:cNvSpPr>
            <a:spLocks noGrp="1"/>
          </p:cNvSpPr>
          <p:nvPr>
            <p:ph sz="half" idx="1"/>
          </p:nvPr>
        </p:nvSpPr>
        <p:spPr>
          <a:xfrm>
            <a:off x="2941983" y="4909929"/>
            <a:ext cx="2514600" cy="745435"/>
          </a:xfrm>
        </p:spPr>
        <p:txBody>
          <a:bodyPr/>
          <a:lstStyle/>
          <a:p>
            <a:pPr marL="0" indent="0">
              <a:buNone/>
            </a:pPr>
            <a:endParaRPr lang="nl-NL" dirty="0"/>
          </a:p>
        </p:txBody>
      </p:sp>
      <p:sp>
        <p:nvSpPr>
          <p:cNvPr id="4" name="Tijdelijke aanduiding voor inhoud 3">
            <a:extLst>
              <a:ext uri="{FF2B5EF4-FFF2-40B4-BE49-F238E27FC236}">
                <a16:creationId xmlns:a16="http://schemas.microsoft.com/office/drawing/2014/main" id="{4D2ED928-2568-2360-C409-937BE97F1F8E}"/>
              </a:ext>
            </a:extLst>
          </p:cNvPr>
          <p:cNvSpPr>
            <a:spLocks noGrp="1"/>
          </p:cNvSpPr>
          <p:nvPr>
            <p:ph sz="half" idx="2"/>
          </p:nvPr>
        </p:nvSpPr>
        <p:spPr>
          <a:xfrm>
            <a:off x="6172200" y="4810539"/>
            <a:ext cx="874643" cy="1366424"/>
          </a:xfrm>
        </p:spPr>
        <p:txBody>
          <a:bodyPr/>
          <a:lstStyle/>
          <a:p>
            <a:pPr marL="0" indent="0">
              <a:buNone/>
            </a:pPr>
            <a:endParaRPr lang="nl-NL" dirty="0"/>
          </a:p>
        </p:txBody>
      </p:sp>
      <p:sp>
        <p:nvSpPr>
          <p:cNvPr id="5" name="Tijdelijke aanduiding voor voettekst 4">
            <a:extLst>
              <a:ext uri="{FF2B5EF4-FFF2-40B4-BE49-F238E27FC236}">
                <a16:creationId xmlns:a16="http://schemas.microsoft.com/office/drawing/2014/main" id="{17979622-E6C6-D6F9-A258-E512536BFF4D}"/>
              </a:ext>
            </a:extLst>
          </p:cNvPr>
          <p:cNvSpPr>
            <a:spLocks noGrp="1"/>
          </p:cNvSpPr>
          <p:nvPr>
            <p:ph type="ftr" sz="quarter" idx="11"/>
          </p:nvPr>
        </p:nvSpPr>
        <p:spPr/>
        <p:txBody>
          <a:bodyPr/>
          <a:lstStyle/>
          <a:p>
            <a:r>
              <a:rPr lang="nl-NL" dirty="0"/>
              <a:t>NVV Scriptieprijs 2022 - uitslag</a:t>
            </a:r>
          </a:p>
        </p:txBody>
      </p:sp>
      <p:sp>
        <p:nvSpPr>
          <p:cNvPr id="6" name="Tijdelijke aanduiding voor dianummer 5">
            <a:extLst>
              <a:ext uri="{FF2B5EF4-FFF2-40B4-BE49-F238E27FC236}">
                <a16:creationId xmlns:a16="http://schemas.microsoft.com/office/drawing/2014/main" id="{F504FD9F-2382-4797-62F9-F24304C93603}"/>
              </a:ext>
            </a:extLst>
          </p:cNvPr>
          <p:cNvSpPr>
            <a:spLocks noGrp="1"/>
          </p:cNvSpPr>
          <p:nvPr>
            <p:ph type="sldNum" sz="quarter" idx="12"/>
          </p:nvPr>
        </p:nvSpPr>
        <p:spPr/>
        <p:txBody>
          <a:bodyPr/>
          <a:lstStyle/>
          <a:p>
            <a:fld id="{4726A1B8-8CF7-49B3-B54C-9D42A00CE34B}" type="slidenum">
              <a:rPr lang="nl-NL" smtClean="0"/>
              <a:t>8</a:t>
            </a:fld>
            <a:endParaRPr lang="nl-NL" dirty="0"/>
          </a:p>
        </p:txBody>
      </p:sp>
    </p:spTree>
    <p:extLst>
      <p:ext uri="{BB962C8B-B14F-4D97-AF65-F5344CB8AC3E}">
        <p14:creationId xmlns:p14="http://schemas.microsoft.com/office/powerpoint/2010/main" val="281202342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TotalTime>
  <Words>1381</Words>
  <Application>Microsoft Office PowerPoint</Application>
  <PresentationFormat>Widescreen</PresentationFormat>
  <Paragraphs>107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Kantoorthema</vt:lpstr>
      <vt:lpstr>NVV Scriptieprijs 2022 - 2022 NVV Thesis Prize</vt:lpstr>
      <vt:lpstr>PowerPoint Presentation</vt:lpstr>
      <vt:lpstr>PowerPoint Presentation</vt:lpstr>
      <vt:lpstr>PowerPoint Presentation</vt:lpstr>
      <vt:lpstr>NVV Scriptieprijs 2022             2022 NVV Thesis Prize</vt:lpstr>
      <vt:lpstr>NVV Scriptieprijs 2022             2022 NVV Thesis Prize</vt:lpstr>
      <vt:lpstr>NVV Scriptieprijs 2022             2022 NVV Thesis Prize</vt:lpstr>
      <vt:lpstr>… and the winner is: Ghislainne L.G.M. Meesters - Compulsory Pilotage in Straits Used for International Navigation, How can a system of compulsory ice pilotage in the Bering Strait become legally feasible?  Congratulations!  (Why did you research the Bering Strait and not the North Sea or the  Wadden area)?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NVV Scriptieprijs 2021</dc:title>
  <dc:creator>Sprenger, W.P. (Hof Arnhem-Leeuwarden)</dc:creator>
  <cp:lastModifiedBy>van der Valk, Taco ( AKD )</cp:lastModifiedBy>
  <cp:revision>44</cp:revision>
  <cp:lastPrinted>2022-11-24T07:22:22Z</cp:lastPrinted>
  <dcterms:created xsi:type="dcterms:W3CDTF">2021-04-13T09:56:47Z</dcterms:created>
  <dcterms:modified xsi:type="dcterms:W3CDTF">2022-11-29T16:23:14Z</dcterms:modified>
</cp:coreProperties>
</file>